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notesMasterIdLst>
    <p:notesMasterId r:id="rId16"/>
  </p:notesMasterIdLst>
  <p:handoutMasterIdLst>
    <p:handoutMasterId r:id="rId17"/>
  </p:handoutMasterIdLst>
  <p:sldIdLst>
    <p:sldId id="256" r:id="rId2"/>
    <p:sldId id="361" r:id="rId3"/>
    <p:sldId id="373" r:id="rId4"/>
    <p:sldId id="370" r:id="rId5"/>
    <p:sldId id="372" r:id="rId6"/>
    <p:sldId id="374" r:id="rId7"/>
    <p:sldId id="363" r:id="rId8"/>
    <p:sldId id="365" r:id="rId9"/>
    <p:sldId id="367" r:id="rId10"/>
    <p:sldId id="368" r:id="rId11"/>
    <p:sldId id="364" r:id="rId12"/>
    <p:sldId id="259" r:id="rId13"/>
    <p:sldId id="375" r:id="rId14"/>
    <p:sldId id="34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70"/>
    <a:srgbClr val="FF5050"/>
    <a:srgbClr val="FFC6CD"/>
    <a:srgbClr val="F2F2F2"/>
    <a:srgbClr val="6768AB"/>
    <a:srgbClr val="A6A6A6"/>
    <a:srgbClr val="8E8E8E"/>
    <a:srgbClr val="F8F8F8"/>
    <a:srgbClr val="3F4071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0" autoAdjust="0"/>
    <p:restoredTop sz="94954" autoAdjust="0"/>
  </p:normalViewPr>
  <p:slideViewPr>
    <p:cSldViewPr snapToGrid="0">
      <p:cViewPr varScale="1">
        <p:scale>
          <a:sx n="113" d="100"/>
          <a:sy n="113" d="100"/>
        </p:scale>
        <p:origin x="8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9EA053-6CF0-4DD2-BE6E-AEBD08FA80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2F7F9F-03E5-4047-95FB-94BF206907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A1938-0D81-45CE-A8DA-035D5120CEF6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5AD367-A567-455F-9E71-7B072EE295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649359-666B-4DE2-92DF-03FB94C24F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6B849-4332-4716-81FE-DEFC40A24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80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D8D98-E2F4-4C8C-BBC1-7DEC2190D8E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08730-9DEC-4163-B9DA-6E3B715FF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41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6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05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673B8-9BD9-4939-A399-8920A8BD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B80-F00F-4C14-8539-5739AB119BC8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69610-D287-43C8-8970-477997C6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2EFC9-CEE8-44CC-B768-74667168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E394-9F99-4613-8D30-316BEC39B7A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A76B89-D87F-44E2-BBFF-ACAD00CAFA43}"/>
              </a:ext>
            </a:extLst>
          </p:cNvPr>
          <p:cNvSpPr/>
          <p:nvPr userDrawn="1"/>
        </p:nvSpPr>
        <p:spPr>
          <a:xfrm>
            <a:off x="0" y="0"/>
            <a:ext cx="1450109" cy="14501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D868B7-6F6E-424F-B540-F662367B45BA}"/>
              </a:ext>
            </a:extLst>
          </p:cNvPr>
          <p:cNvSpPr/>
          <p:nvPr userDrawn="1"/>
        </p:nvSpPr>
        <p:spPr>
          <a:xfrm>
            <a:off x="3692235" y="1567574"/>
            <a:ext cx="1450109" cy="1450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7B7F8E-A4B8-4F31-8CD7-70EF47CC3DD1}"/>
              </a:ext>
            </a:extLst>
          </p:cNvPr>
          <p:cNvSpPr/>
          <p:nvPr userDrawn="1"/>
        </p:nvSpPr>
        <p:spPr>
          <a:xfrm>
            <a:off x="4417290" y="2216727"/>
            <a:ext cx="6936510" cy="351905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2EADAE33-0CDB-4E02-81EC-58437C3C79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3107" y="3179179"/>
            <a:ext cx="5786132" cy="1588127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kumimoji="1" lang="ko-KR" altLang="en-US" sz="54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024EA80-5AA0-4E33-9D52-91DA6A751F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3107" y="2600411"/>
            <a:ext cx="5735567" cy="313932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None/>
              <a:defRPr kumimoji="1" lang="ko-KR" altLang="en-US" sz="16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96E3B65A-A340-44FF-83F1-645C82B4C7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3107" y="5085072"/>
            <a:ext cx="5735567" cy="244682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None/>
              <a:defRPr lang="ko-KR" altLang="en-US" sz="1100" kern="12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188571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0699EC3-CC01-4BD8-86F0-9866811FD203}"/>
              </a:ext>
            </a:extLst>
          </p:cNvPr>
          <p:cNvSpPr/>
          <p:nvPr userDrawn="1"/>
        </p:nvSpPr>
        <p:spPr>
          <a:xfrm>
            <a:off x="9151098" y="0"/>
            <a:ext cx="3040902" cy="3285118"/>
          </a:xfrm>
          <a:custGeom>
            <a:avLst/>
            <a:gdLst>
              <a:gd name="connsiteX0" fmla="*/ 232300 w 3040902"/>
              <a:gd name="connsiteY0" fmla="*/ 0 h 3285118"/>
              <a:gd name="connsiteX1" fmla="*/ 1477486 w 3040902"/>
              <a:gd name="connsiteY1" fmla="*/ 0 h 3285118"/>
              <a:gd name="connsiteX2" fmla="*/ 1468152 w 3040902"/>
              <a:gd name="connsiteY2" fmla="*/ 6980 h 3285118"/>
              <a:gd name="connsiteX3" fmla="*/ 1000262 w 3040902"/>
              <a:gd name="connsiteY3" fmla="*/ 999118 h 3285118"/>
              <a:gd name="connsiteX4" fmla="*/ 2286000 w 3040902"/>
              <a:gd name="connsiteY4" fmla="*/ 2284856 h 3285118"/>
              <a:gd name="connsiteX5" fmla="*/ 3004868 w 3040902"/>
              <a:gd name="connsiteY5" fmla="*/ 2065272 h 3285118"/>
              <a:gd name="connsiteX6" fmla="*/ 3040902 w 3040902"/>
              <a:gd name="connsiteY6" fmla="*/ 2038326 h 3285118"/>
              <a:gd name="connsiteX7" fmla="*/ 3040902 w 3040902"/>
              <a:gd name="connsiteY7" fmla="*/ 3154851 h 3285118"/>
              <a:gd name="connsiteX8" fmla="*/ 2965786 w 3040902"/>
              <a:gd name="connsiteY8" fmla="*/ 3182344 h 3285118"/>
              <a:gd name="connsiteX9" fmla="*/ 2286000 w 3040902"/>
              <a:gd name="connsiteY9" fmla="*/ 3285118 h 3285118"/>
              <a:gd name="connsiteX10" fmla="*/ 0 w 3040902"/>
              <a:gd name="connsiteY10" fmla="*/ 999118 h 3285118"/>
              <a:gd name="connsiteX11" fmla="*/ 179645 w 3040902"/>
              <a:gd name="connsiteY11" fmla="*/ 109304 h 32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40902" h="3285118">
                <a:moveTo>
                  <a:pt x="232300" y="0"/>
                </a:moveTo>
                <a:lnTo>
                  <a:pt x="1477486" y="0"/>
                </a:lnTo>
                <a:lnTo>
                  <a:pt x="1468152" y="6980"/>
                </a:lnTo>
                <a:cubicBezTo>
                  <a:pt x="1182400" y="242804"/>
                  <a:pt x="1000262" y="599691"/>
                  <a:pt x="1000262" y="999118"/>
                </a:cubicBezTo>
                <a:cubicBezTo>
                  <a:pt x="1000262" y="1709211"/>
                  <a:pt x="1575907" y="2284856"/>
                  <a:pt x="2286000" y="2284856"/>
                </a:cubicBezTo>
                <a:cubicBezTo>
                  <a:pt x="2552285" y="2284856"/>
                  <a:pt x="2799663" y="2203906"/>
                  <a:pt x="3004868" y="2065272"/>
                </a:cubicBezTo>
                <a:lnTo>
                  <a:pt x="3040902" y="2038326"/>
                </a:lnTo>
                <a:lnTo>
                  <a:pt x="3040902" y="3154851"/>
                </a:lnTo>
                <a:lnTo>
                  <a:pt x="2965786" y="3182344"/>
                </a:lnTo>
                <a:cubicBezTo>
                  <a:pt x="2751042" y="3249136"/>
                  <a:pt x="2522723" y="3285118"/>
                  <a:pt x="2286000" y="3285118"/>
                </a:cubicBezTo>
                <a:cubicBezTo>
                  <a:pt x="1023477" y="3285118"/>
                  <a:pt x="0" y="2261641"/>
                  <a:pt x="0" y="999118"/>
                </a:cubicBezTo>
                <a:cubicBezTo>
                  <a:pt x="0" y="683487"/>
                  <a:pt x="63967" y="382797"/>
                  <a:pt x="179645" y="1093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텍스트 개체 틀 17">
            <a:extLst>
              <a:ext uri="{FF2B5EF4-FFF2-40B4-BE49-F238E27FC236}">
                <a16:creationId xmlns:a16="http://schemas.microsoft.com/office/drawing/2014/main" id="{175E3176-295B-4E8A-A660-15585E75B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94606" y="4086713"/>
            <a:ext cx="4942492" cy="307777"/>
          </a:xfrm>
        </p:spPr>
        <p:txBody>
          <a:bodyPr wrap="square" anchor="ctr">
            <a:spAutoFit/>
          </a:bodyPr>
          <a:lstStyle>
            <a:lvl1pPr marL="171450" indent="-171450" algn="l">
              <a:lnSpc>
                <a:spcPct val="110000"/>
              </a:lnSpc>
              <a:spcBef>
                <a:spcPts val="0"/>
              </a:spcBef>
              <a:buFontTx/>
              <a:buNone/>
              <a:defRPr sz="1400" b="0" spc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3122767-0A7E-42DB-9A51-F3E13363DF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94605" y="3163183"/>
            <a:ext cx="4942493" cy="664669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600" b="1" spc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제목을 입력하십시오</a:t>
            </a:r>
          </a:p>
        </p:txBody>
      </p:sp>
      <p:sp>
        <p:nvSpPr>
          <p:cNvPr id="25" name="텍스트 개체 틀 17">
            <a:extLst>
              <a:ext uri="{FF2B5EF4-FFF2-40B4-BE49-F238E27FC236}">
                <a16:creationId xmlns:a16="http://schemas.microsoft.com/office/drawing/2014/main" id="{2B9393C3-B2ED-4960-B41F-5C755E3D5E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94605" y="2046137"/>
            <a:ext cx="2027380" cy="1107996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6600" b="1" spc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3D6BEE-F4D7-4EA6-9969-B0B244981837}"/>
              </a:ext>
            </a:extLst>
          </p:cNvPr>
          <p:cNvSpPr/>
          <p:nvPr userDrawn="1"/>
        </p:nvSpPr>
        <p:spPr>
          <a:xfrm>
            <a:off x="0" y="0"/>
            <a:ext cx="28765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6F1448-10A8-4180-98CC-2B8193FC1F4A}"/>
              </a:ext>
            </a:extLst>
          </p:cNvPr>
          <p:cNvSpPr/>
          <p:nvPr userDrawn="1"/>
        </p:nvSpPr>
        <p:spPr>
          <a:xfrm>
            <a:off x="1550440" y="742950"/>
            <a:ext cx="4146957" cy="5372100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3CBA35-1C79-4515-9C9F-785A58EE2337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B2296C-1F01-4512-8005-87ABE7073BCF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5795696-5ADB-4303-8BBD-42A461B30A9A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1BBC145-4330-4915-8659-1556CE1EA3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23925" y="1228725"/>
            <a:ext cx="4219575" cy="4400550"/>
          </a:xfrm>
        </p:spPr>
        <p:txBody>
          <a:bodyPr anchor="ctr">
            <a:normAutofit/>
          </a:bodyPr>
          <a:lstStyle>
            <a:lvl1pPr algn="ctr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00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0F3DAE2-265D-48C4-AEDC-C421AF45A734}"/>
              </a:ext>
            </a:extLst>
          </p:cNvPr>
          <p:cNvSpPr/>
          <p:nvPr userDrawn="1"/>
        </p:nvSpPr>
        <p:spPr>
          <a:xfrm>
            <a:off x="309563" y="1"/>
            <a:ext cx="1323974" cy="13239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6D00CE-665C-4BEF-B22D-9F98A4605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98C28B80-F00F-4C14-8539-5739AB119BC8}" type="datetimeFigureOut">
              <a:rPr lang="ko-KR" altLang="en-US" smtClean="0"/>
              <a:pPr/>
              <a:t>2022-03-21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D49993-935D-4783-B5E0-A5213B36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517999-AF0A-4784-8636-B412450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8C5E394-9F99-4613-8D30-316BEC39B7A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17">
            <a:extLst>
              <a:ext uri="{FF2B5EF4-FFF2-40B4-BE49-F238E27FC236}">
                <a16:creationId xmlns:a16="http://schemas.microsoft.com/office/drawing/2014/main" id="{9E067C59-0025-40A1-8215-2618064781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7268" y="442138"/>
            <a:ext cx="11037164" cy="55399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3000" b="1" spc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제목을 입력하십시오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1DCB69-DF3C-4859-8471-F244BA535940}"/>
              </a:ext>
            </a:extLst>
          </p:cNvPr>
          <p:cNvSpPr/>
          <p:nvPr userDrawn="1"/>
        </p:nvSpPr>
        <p:spPr>
          <a:xfrm>
            <a:off x="647269" y="1081862"/>
            <a:ext cx="1154473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76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39BFDA-15E2-4630-B485-3F07B127C94F}"/>
              </a:ext>
            </a:extLst>
          </p:cNvPr>
          <p:cNvSpPr/>
          <p:nvPr userDrawn="1"/>
        </p:nvSpPr>
        <p:spPr>
          <a:xfrm>
            <a:off x="6924675" y="0"/>
            <a:ext cx="5267325" cy="304769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7570AD-4C29-4EC5-B609-AE53BD3C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F96F3A-AA48-4645-99F8-6564EFDA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D7EDC-F747-4D14-97ED-13D103C5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37757E-7405-41F0-9CEF-0A1A4416DAE7}"/>
              </a:ext>
            </a:extLst>
          </p:cNvPr>
          <p:cNvSpPr/>
          <p:nvPr userDrawn="1"/>
        </p:nvSpPr>
        <p:spPr>
          <a:xfrm>
            <a:off x="838200" y="2323998"/>
            <a:ext cx="6936510" cy="351905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F28C65D7-8F7D-43CD-A41A-386FE9FA6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1706" y="3058537"/>
            <a:ext cx="6871694" cy="923330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kumimoji="1" lang="ko-KR" altLang="en-US" sz="60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07413482-C086-4E46-957A-A085E38890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1707" y="4188029"/>
            <a:ext cx="5735567" cy="244682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None/>
              <a:defRPr kumimoji="1" lang="ko-KR" altLang="en-US" sz="105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B9651429-EBE7-4CEA-B199-E02889AC19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707" y="5057759"/>
            <a:ext cx="5735567" cy="313932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None/>
              <a:defRPr lang="ko-KR" altLang="en-US" sz="1600" b="1" kern="12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09993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57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9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267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9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8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78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C2503-9FF6-4839-840D-5DDF38C637EE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613C8-718E-4CCA-B546-67D506281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2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8" r:id="rId13"/>
    <p:sldLayoutId id="2147483749" r:id="rId14"/>
    <p:sldLayoutId id="2147483750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5835AE-03C2-4389-A216-E31912E023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3107" y="3086104"/>
            <a:ext cx="5786132" cy="1588127"/>
          </a:xfrm>
        </p:spPr>
        <p:txBody>
          <a:bodyPr/>
          <a:lstStyle/>
          <a:p>
            <a:r>
              <a:rPr lang="ko-KR" altLang="en-US" dirty="0" err="1"/>
              <a:t>엔론의</a:t>
            </a:r>
            <a:r>
              <a:rPr lang="ko-KR" altLang="en-US" dirty="0"/>
              <a:t> 몰락과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세계금융위기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96E4D5-F5F4-4453-A555-62C923F691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3107" y="2627122"/>
            <a:ext cx="5735567" cy="313932"/>
          </a:xfrm>
        </p:spPr>
        <p:txBody>
          <a:bodyPr/>
          <a:lstStyle/>
          <a:p>
            <a:r>
              <a:rPr lang="en-US" altLang="ko-KR" dirty="0"/>
              <a:t>DFMBA 2022 SPRING</a:t>
            </a:r>
            <a:endParaRPr lang="en-US" altLang="ko-KR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ea typeface="HY견고딕" panose="02030600000101010101" pitchFamily="18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E224C-1E89-4B79-A0C6-B800812FE3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05867" y="4910138"/>
            <a:ext cx="6637866" cy="757130"/>
          </a:xfrm>
        </p:spPr>
        <p:txBody>
          <a:bodyPr/>
          <a:lstStyle/>
          <a:p>
            <a:r>
              <a:rPr lang="ko-KR" altLang="en-US" sz="2400" b="1" dirty="0"/>
              <a:t>무리한 </a:t>
            </a:r>
            <a:r>
              <a:rPr lang="en-US" altLang="ko-KR" sz="2400" b="1" dirty="0"/>
              <a:t>M&amp;A </a:t>
            </a:r>
            <a:r>
              <a:rPr lang="ko-KR" altLang="en-US" sz="2400" b="1" dirty="0"/>
              <a:t>및 </a:t>
            </a:r>
            <a:r>
              <a:rPr lang="ko-KR" altLang="en-US" sz="2400" b="1" dirty="0" err="1"/>
              <a:t>신사업</a:t>
            </a:r>
            <a:r>
              <a:rPr lang="ko-KR" altLang="en-US" sz="2400" b="1" dirty="0"/>
              <a:t> 진출</a:t>
            </a:r>
            <a:endParaRPr lang="en-US" altLang="ko-KR" sz="2400" b="1" dirty="0"/>
          </a:p>
          <a:p>
            <a:r>
              <a:rPr lang="ko-KR" altLang="en-US" sz="2400" b="1" dirty="0"/>
              <a:t>특수목적법인을 이용한 분식회계</a:t>
            </a:r>
            <a:endParaRPr lang="en-US" altLang="ko-KR" sz="2400" b="1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BFAFBD0-49FC-485A-A16D-C60ED1FB3DB9}"/>
              </a:ext>
            </a:extLst>
          </p:cNvPr>
          <p:cNvSpPr txBox="1">
            <a:spLocks/>
          </p:cNvSpPr>
          <p:nvPr/>
        </p:nvSpPr>
        <p:spPr>
          <a:xfrm>
            <a:off x="5746751" y="6043425"/>
            <a:ext cx="5930900" cy="4154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Group 13  </a:t>
            </a:r>
            <a:r>
              <a:rPr lang="ko-KR" altLang="en-US" sz="1400" spc="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정초혜</a:t>
            </a:r>
            <a:r>
              <a:rPr lang="en-US" altLang="ko-KR" sz="1400" spc="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spc="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조영민 주영환 진대호 </a:t>
            </a:r>
            <a:r>
              <a:rPr lang="ko-KR" altLang="en-US" sz="1400" spc="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최이결</a:t>
            </a:r>
            <a:endParaRPr lang="ko-KR" altLang="en-US" sz="1400" spc="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95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BD796C1-2E6E-466C-8370-3DE639FF32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ko-KR" altLang="en-US" dirty="0"/>
              <a:t>유사사례 검토</a:t>
            </a:r>
            <a:endParaRPr lang="en-US" altLang="ko-KR" dirty="0"/>
          </a:p>
        </p:txBody>
      </p:sp>
      <p:graphicFrame>
        <p:nvGraphicFramePr>
          <p:cNvPr id="53" name="표 5">
            <a:extLst>
              <a:ext uri="{FF2B5EF4-FFF2-40B4-BE49-F238E27FC236}">
                <a16:creationId xmlns:a16="http://schemas.microsoft.com/office/drawing/2014/main" id="{3B55C7E3-99EC-48C3-B89B-AB3B9D917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1650"/>
              </p:ext>
            </p:extLst>
          </p:nvPr>
        </p:nvGraphicFramePr>
        <p:xfrm>
          <a:off x="670478" y="1396688"/>
          <a:ext cx="10900452" cy="515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183">
                  <a:extLst>
                    <a:ext uri="{9D8B030D-6E8A-4147-A177-3AD203B41FA5}">
                      <a16:colId xmlns:a16="http://schemas.microsoft.com/office/drawing/2014/main" val="1375499796"/>
                    </a:ext>
                  </a:extLst>
                </a:gridCol>
                <a:gridCol w="1702904">
                  <a:extLst>
                    <a:ext uri="{9D8B030D-6E8A-4147-A177-3AD203B41FA5}">
                      <a16:colId xmlns:a16="http://schemas.microsoft.com/office/drawing/2014/main" val="126500017"/>
                    </a:ext>
                  </a:extLst>
                </a:gridCol>
                <a:gridCol w="7363365">
                  <a:extLst>
                    <a:ext uri="{9D8B030D-6E8A-4147-A177-3AD203B41FA5}">
                      <a16:colId xmlns:a16="http://schemas.microsoft.com/office/drawing/2014/main" val="14975236"/>
                    </a:ext>
                  </a:extLst>
                </a:gridCol>
              </a:tblGrid>
              <a:tr h="385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M&amp;A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790640"/>
                  </a:ext>
                </a:extLst>
              </a:tr>
              <a:tr h="1949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뱅크오브아메리카</a:t>
                      </a:r>
                      <a:endParaRPr lang="en-US" altLang="ko-KR" sz="1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시큐리틱퍼시픽</a:t>
                      </a:r>
                      <a:endParaRPr lang="ko-KR" altLang="en-US" sz="1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기업 문화 충돌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인수 후 조직통합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〮 금융환경 변화 대응 위한 양사 합병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- BOA CEO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새로운 사장 취임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시큐리티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CEO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추후 승계 약속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〮 양사 기업 문화 충돌 발생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- BOA :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중앙집권적이고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신중한 의사 결정 구조로 보수적 기업문화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시큐리틱퍼시픽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수평적 의사 결정 및 리스크 수용적 기업문화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BOA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시큐리티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대출 관행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비난 및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시큐리티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관리자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권한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배재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시큐리틱퍼시픽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출신 임직원 대거 이직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49398"/>
                  </a:ext>
                </a:extLst>
              </a:tr>
              <a:tr h="1141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아메리카온라인</a:t>
                      </a:r>
                      <a:endParaRPr lang="en-US" altLang="ko-KR" sz="1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타임워너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사업성 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〮 방송 통신 융합 시너지 위한 타임워너 인수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(1,630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억 달러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- 2,600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 인터넷 가입자 및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워너브라더스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CNN, HBO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거대 미디어 그룹 탄생</a:t>
                      </a:r>
                      <a:b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〮 합병 직후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닷컴 사업 붕괴 발생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→  인수 전 닷컴 사업 부상 기대하였으나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인수 후 닷컴 붕괴로 시장 가치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75%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급락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89422"/>
                  </a:ext>
                </a:extLst>
              </a:tr>
              <a:tr h="168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한국석유공사</a:t>
                      </a:r>
                      <a:endParaRPr lang="en-US" altLang="ko-KR" sz="1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4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하베스트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사업성 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〮 석유 자원 확보 통한 국내 에너지 자급률 확대 위한 캐나다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하베스트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인수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- 40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억 캐나다 달러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(1.4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지급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〮 기업 평가 작업 소홀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자체 검증 없이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하베스트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측 제공 자료 기반 판단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통상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 ~ 6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개월 검증 작업 필요하나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하루만에 경제성 평가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하베스트社 원유 중 물 비중 높아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유전 가치 低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→ 인수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년 후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329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억에 매각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1.3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 손실 발생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062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 rot="19215785">
            <a:off x="2317266" y="3654510"/>
            <a:ext cx="1521314" cy="4001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M&amp;A Failure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466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AB0A7F1-A514-4601-904D-37BEEB787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44471" y="4684301"/>
            <a:ext cx="2697926" cy="646331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YOUR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TEXT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33D6E06-F480-4B78-A057-EDF5D7239C9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14950" y="3346874"/>
            <a:ext cx="1756407" cy="1446550"/>
          </a:xfrm>
        </p:spPr>
        <p:txBody>
          <a:bodyPr wrap="square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</a:rPr>
              <a:t>01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  <p:pic>
        <p:nvPicPr>
          <p:cNvPr id="7" name="그림 개체 틀 6" descr="도시, 실외, 건물, 하늘이(가) 표시된 사진&#10;&#10;자동 생성된 설명">
            <a:extLst>
              <a:ext uri="{FF2B5EF4-FFF2-40B4-BE49-F238E27FC236}">
                <a16:creationId xmlns:a16="http://schemas.microsoft.com/office/drawing/2014/main" id="{862F3EAC-8931-47F6-B77F-3C7E950D0B0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11359"/>
          <a:stretch/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C8664B1-4AAB-45C8-8749-F873D110D752}"/>
              </a:ext>
            </a:extLst>
          </p:cNvPr>
          <p:cNvGrpSpPr/>
          <p:nvPr/>
        </p:nvGrpSpPr>
        <p:grpSpPr>
          <a:xfrm>
            <a:off x="5918200" y="1781774"/>
            <a:ext cx="6127749" cy="2094929"/>
            <a:chOff x="6219394" y="1323618"/>
            <a:chExt cx="4616450" cy="2094929"/>
          </a:xfrm>
        </p:grpSpPr>
        <p:sp>
          <p:nvSpPr>
            <p:cNvPr id="9" name="텍스트 개체 틀 13">
              <a:extLst>
                <a:ext uri="{FF2B5EF4-FFF2-40B4-BE49-F238E27FC236}">
                  <a16:creationId xmlns:a16="http://schemas.microsoft.com/office/drawing/2014/main" id="{A77B9F2E-CAB1-4025-8407-9D548ECD7D1B}"/>
                </a:ext>
              </a:extLst>
            </p:cNvPr>
            <p:cNvSpPr txBox="1">
              <a:spLocks/>
            </p:cNvSpPr>
            <p:nvPr/>
          </p:nvSpPr>
          <p:spPr>
            <a:xfrm>
              <a:off x="6219394" y="2200778"/>
              <a:ext cx="4616450" cy="12177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특수목적법인을 이용한</a:t>
              </a:r>
              <a:endParaRPr lang="en-US" altLang="ko-KR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0" indent="0">
                <a:buNone/>
              </a:pP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분식회계</a:t>
              </a:r>
              <a:endParaRPr lang="en-US" altLang="ko-KR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F51910-80DA-4CEE-A04E-7AE2633D54F8}"/>
                </a:ext>
              </a:extLst>
            </p:cNvPr>
            <p:cNvSpPr txBox="1"/>
            <p:nvPr/>
          </p:nvSpPr>
          <p:spPr>
            <a:xfrm>
              <a:off x="6219394" y="1323618"/>
              <a:ext cx="211600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>
                  <a:latin typeface="+mn-ea"/>
                </a:rPr>
                <a:t>PART2</a:t>
              </a:r>
            </a:p>
            <a:p>
              <a:endParaRPr lang="ko-KR" altLang="en-US" sz="4400" b="1" dirty="0">
                <a:latin typeface="+mn-ea"/>
              </a:endParaRPr>
            </a:p>
          </p:txBody>
        </p:sp>
      </p:grpSp>
      <p:sp>
        <p:nvSpPr>
          <p:cNvPr id="2" name="AutoShape 2" descr="엔론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Picture 2" descr="엔론 - 위키백과, 우리 모두의 백과사전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077" y="1061387"/>
            <a:ext cx="4394296" cy="433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65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270237-7244-48CB-9093-3E5AE74CCBE7}"/>
              </a:ext>
            </a:extLst>
          </p:cNvPr>
          <p:cNvSpPr/>
          <p:nvPr/>
        </p:nvSpPr>
        <p:spPr>
          <a:xfrm>
            <a:off x="0" y="2454366"/>
            <a:ext cx="12192000" cy="3865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DEBF00-0DC5-4FB0-AA2F-C20101CB46C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ENRON</a:t>
            </a:r>
            <a:r>
              <a:rPr lang="ko-KR" altLang="en-US" dirty="0"/>
              <a:t>의 </a:t>
            </a:r>
            <a:r>
              <a:rPr lang="en-US" altLang="ko-KR" dirty="0"/>
              <a:t>SPE</a:t>
            </a:r>
            <a:r>
              <a:rPr lang="ko-KR" altLang="en-US" dirty="0"/>
              <a:t> 악용사례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933" y="1457354"/>
            <a:ext cx="110151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편법적인 자금차입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자산거래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헷지거래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등 목적으로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SPE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(Special Purpose Entity)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를 설립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회계부정에 광범위하게 이용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일정한 조건을 갖춘 </a:t>
            </a:r>
            <a:r>
              <a:rPr lang="en-US" altLang="ko-KR" sz="1400" b="1" dirty="0">
                <a:latin typeface="+mj-ea"/>
                <a:ea typeface="+mj-ea"/>
              </a:rPr>
              <a:t>SPE</a:t>
            </a:r>
            <a:r>
              <a:rPr lang="ko-KR" altLang="en-US" sz="1400" b="1" dirty="0">
                <a:latin typeface="+mj-ea"/>
                <a:ea typeface="+mj-ea"/>
              </a:rPr>
              <a:t>는 연결재무제표의 작성대상에서 제외되는 점을 이용 </a:t>
            </a:r>
            <a:r>
              <a:rPr lang="en-US" altLang="ko-KR" sz="1400" b="1" dirty="0">
                <a:latin typeface="+mj-ea"/>
                <a:ea typeface="+mj-ea"/>
              </a:rPr>
              <a:t>(</a:t>
            </a:r>
            <a:r>
              <a:rPr lang="ko-KR" altLang="en-US" sz="1400" b="1" dirty="0">
                <a:latin typeface="+mj-ea"/>
                <a:ea typeface="+mj-ea"/>
              </a:rPr>
              <a:t>외부독립투자자지분 </a:t>
            </a:r>
            <a:r>
              <a:rPr lang="en-US" altLang="ko-KR" sz="1400" b="1" dirty="0">
                <a:latin typeface="+mj-ea"/>
                <a:ea typeface="+mj-ea"/>
              </a:rPr>
              <a:t>3% </a:t>
            </a:r>
            <a:r>
              <a:rPr lang="ko-KR" altLang="en-US" sz="1400" b="1" dirty="0">
                <a:latin typeface="+mj-ea"/>
                <a:ea typeface="+mj-ea"/>
              </a:rPr>
              <a:t>이상 등 조건 만족 시 제외</a:t>
            </a:r>
            <a:r>
              <a:rPr lang="en-US" altLang="ko-KR" sz="14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29" name="사각형: 둥근 모서리 20">
            <a:extLst>
              <a:ext uri="{FF2B5EF4-FFF2-40B4-BE49-F238E27FC236}">
                <a16:creationId xmlns:a16="http://schemas.microsoft.com/office/drawing/2014/main" id="{B5DA8F14-4C74-402E-8C48-1FD50EFCA6BB}"/>
              </a:ext>
            </a:extLst>
          </p:cNvPr>
          <p:cNvSpPr/>
          <p:nvPr/>
        </p:nvSpPr>
        <p:spPr>
          <a:xfrm>
            <a:off x="7779003" y="3076280"/>
            <a:ext cx="1660248" cy="1660249"/>
          </a:xfrm>
          <a:prstGeom prst="roundRect">
            <a:avLst/>
          </a:prstGeom>
          <a:solidFill>
            <a:schemeClr val="bg1"/>
          </a:solidFill>
          <a:ln>
            <a:solidFill>
              <a:srgbClr val="FF5D7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5050"/>
                </a:solidFill>
                <a:latin typeface="+mj-ea"/>
                <a:ea typeface="+mj-ea"/>
              </a:rPr>
              <a:t>SPE</a:t>
            </a:r>
            <a:endParaRPr lang="ko-KR" altLang="en-US" sz="4400" b="1" dirty="0">
              <a:solidFill>
                <a:srgbClr val="FF5050"/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F7F7D6F-2326-4009-BA08-B03B5639267A}"/>
              </a:ext>
            </a:extLst>
          </p:cNvPr>
          <p:cNvCxnSpPr>
            <a:cxnSpLocks/>
          </p:cNvCxnSpPr>
          <p:nvPr/>
        </p:nvCxnSpPr>
        <p:spPr>
          <a:xfrm>
            <a:off x="4133716" y="4426286"/>
            <a:ext cx="3211169" cy="0"/>
          </a:xfrm>
          <a:prstGeom prst="line">
            <a:avLst/>
          </a:prstGeom>
          <a:ln w="50800">
            <a:solidFill>
              <a:srgbClr val="FF5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CD8EBCA-5922-422B-84BC-25010D064FA4}"/>
              </a:ext>
            </a:extLst>
          </p:cNvPr>
          <p:cNvCxnSpPr>
            <a:cxnSpLocks/>
          </p:cNvCxnSpPr>
          <p:nvPr/>
        </p:nvCxnSpPr>
        <p:spPr>
          <a:xfrm flipH="1">
            <a:off x="4041283" y="3398593"/>
            <a:ext cx="3303602" cy="0"/>
          </a:xfrm>
          <a:prstGeom prst="line">
            <a:avLst/>
          </a:prstGeom>
          <a:ln w="508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18">
            <a:extLst>
              <a:ext uri="{FF2B5EF4-FFF2-40B4-BE49-F238E27FC236}">
                <a16:creationId xmlns:a16="http://schemas.microsoft.com/office/drawing/2014/main" id="{962F5563-6A9E-43EF-B585-83FE51495698}"/>
              </a:ext>
            </a:extLst>
          </p:cNvPr>
          <p:cNvSpPr/>
          <p:nvPr/>
        </p:nvSpPr>
        <p:spPr>
          <a:xfrm>
            <a:off x="2089326" y="3076281"/>
            <a:ext cx="1660248" cy="1660249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 descr="엔론 - 위키백과, 우리 모두의 백과사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63" y="3180600"/>
            <a:ext cx="1517527" cy="14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09941" y="2918191"/>
            <a:ext cx="31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ENRON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의 부실자산 고가 매입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109941" y="4526314"/>
            <a:ext cx="2875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5050"/>
                </a:solidFill>
              </a:rPr>
              <a:t>ENRON</a:t>
            </a:r>
            <a:r>
              <a:rPr lang="ko-KR" altLang="en-US" b="1" dirty="0">
                <a:solidFill>
                  <a:srgbClr val="FF5050"/>
                </a:solidFill>
              </a:rPr>
              <a:t>의 이익을 위해 낮은</a:t>
            </a:r>
            <a:endParaRPr lang="en-US" altLang="ko-KR" b="1" dirty="0">
              <a:solidFill>
                <a:srgbClr val="FF5050"/>
              </a:solidFill>
            </a:endParaRPr>
          </a:p>
          <a:p>
            <a:pPr algn="ctr"/>
            <a:r>
              <a:rPr lang="ko-KR" altLang="en-US" b="1" dirty="0">
                <a:solidFill>
                  <a:srgbClr val="FF5050"/>
                </a:solidFill>
              </a:rPr>
              <a:t>가격으로 에너지 공급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45413" y="3515223"/>
            <a:ext cx="2829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 실제 소유주였던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경영진들에게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수수료 지급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＊ 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Fastow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이익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450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억 추정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07857" y="5306430"/>
            <a:ext cx="7209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5050"/>
                </a:solidFill>
              </a:rPr>
              <a:t>SPE</a:t>
            </a:r>
            <a:r>
              <a:rPr lang="ko-KR" altLang="en-US" b="1" dirty="0">
                <a:solidFill>
                  <a:srgbClr val="FF5050"/>
                </a:solidFill>
              </a:rPr>
              <a:t>는 막대한 손실을 입었고</a:t>
            </a:r>
            <a:r>
              <a:rPr lang="en-US" altLang="ko-KR" b="1" dirty="0">
                <a:solidFill>
                  <a:srgbClr val="FF5050"/>
                </a:solidFill>
              </a:rPr>
              <a:t>, </a:t>
            </a:r>
            <a:r>
              <a:rPr lang="ko-KR" altLang="en-US" b="1" dirty="0">
                <a:solidFill>
                  <a:srgbClr val="FF5050"/>
                </a:solidFill>
              </a:rPr>
              <a:t>이 손실은 모두 </a:t>
            </a:r>
            <a:r>
              <a:rPr lang="en-US" altLang="ko-KR" b="1" dirty="0">
                <a:solidFill>
                  <a:srgbClr val="FF5050"/>
                </a:solidFill>
              </a:rPr>
              <a:t>ENRON</a:t>
            </a:r>
            <a:r>
              <a:rPr lang="ko-KR" altLang="en-US" b="1" dirty="0">
                <a:solidFill>
                  <a:srgbClr val="FF5050"/>
                </a:solidFill>
              </a:rPr>
              <a:t>이 지급보증</a:t>
            </a:r>
            <a:endParaRPr lang="en-US" altLang="ko-KR" b="1" dirty="0">
              <a:solidFill>
                <a:srgbClr val="FF5050"/>
              </a:solidFill>
            </a:endParaRPr>
          </a:p>
          <a:p>
            <a:pPr algn="ctr"/>
            <a:r>
              <a:rPr lang="en-US" altLang="ko-KR" b="1" dirty="0">
                <a:solidFill>
                  <a:srgbClr val="FF5050"/>
                </a:solidFill>
              </a:rPr>
              <a:t>ERON </a:t>
            </a:r>
            <a:r>
              <a:rPr lang="ko-KR" altLang="en-US" b="1" dirty="0">
                <a:solidFill>
                  <a:srgbClr val="FF5050"/>
                </a:solidFill>
              </a:rPr>
              <a:t>파산 전까지 약 </a:t>
            </a:r>
            <a:r>
              <a:rPr lang="en-US" altLang="ko-KR" b="1" dirty="0">
                <a:solidFill>
                  <a:srgbClr val="FF5050"/>
                </a:solidFill>
              </a:rPr>
              <a:t>3,000</a:t>
            </a:r>
            <a:r>
              <a:rPr lang="ko-KR" altLang="en-US" b="1" dirty="0">
                <a:solidFill>
                  <a:srgbClr val="FF5050"/>
                </a:solidFill>
              </a:rPr>
              <a:t>개의 </a:t>
            </a:r>
            <a:r>
              <a:rPr lang="en-US" altLang="ko-KR" b="1" dirty="0">
                <a:solidFill>
                  <a:srgbClr val="FF5050"/>
                </a:solidFill>
              </a:rPr>
              <a:t>SPE </a:t>
            </a:r>
            <a:r>
              <a:rPr lang="ko-KR" altLang="en-US" b="1" dirty="0">
                <a:solidFill>
                  <a:srgbClr val="FF5050"/>
                </a:solidFill>
              </a:rPr>
              <a:t>설립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3833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33"/>
          </p:nvPr>
        </p:nvSpPr>
        <p:spPr>
          <a:xfrm>
            <a:off x="647268" y="442138"/>
            <a:ext cx="11037164" cy="553998"/>
          </a:xfrm>
        </p:spPr>
        <p:txBody>
          <a:bodyPr/>
          <a:lstStyle/>
          <a:p>
            <a:r>
              <a:rPr lang="ko-KR" altLang="en-US" dirty="0"/>
              <a:t>유사사례 검토</a:t>
            </a:r>
            <a:endParaRPr lang="en-US" altLang="ko-KR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B55C7E3-99EC-48C3-B89B-AB3B9D917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363668"/>
              </p:ext>
            </p:extLst>
          </p:nvPr>
        </p:nvGraphicFramePr>
        <p:xfrm>
          <a:off x="783980" y="1355504"/>
          <a:ext cx="10900452" cy="4624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183">
                  <a:extLst>
                    <a:ext uri="{9D8B030D-6E8A-4147-A177-3AD203B41FA5}">
                      <a16:colId xmlns:a16="http://schemas.microsoft.com/office/drawing/2014/main" val="1375499796"/>
                    </a:ext>
                  </a:extLst>
                </a:gridCol>
                <a:gridCol w="1483865">
                  <a:extLst>
                    <a:ext uri="{9D8B030D-6E8A-4147-A177-3AD203B41FA5}">
                      <a16:colId xmlns:a16="http://schemas.microsoft.com/office/drawing/2014/main" val="126500017"/>
                    </a:ext>
                  </a:extLst>
                </a:gridCol>
                <a:gridCol w="7582404">
                  <a:extLst>
                    <a:ext uri="{9D8B030D-6E8A-4147-A177-3AD203B41FA5}">
                      <a16:colId xmlns:a16="http://schemas.microsoft.com/office/drawing/2014/main" val="14975236"/>
                    </a:ext>
                  </a:extLst>
                </a:gridCol>
              </a:tblGrid>
              <a:tr h="421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790640"/>
                  </a:ext>
                </a:extLst>
              </a:tr>
              <a:tr h="1072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부산저축은행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SPE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불법 대출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500"/>
                        </a:spcBef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장부조작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〮 부산저축은행은 부동산개발업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을 하는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SPE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를 설립함에 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대주주 및 그들의 친인척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의 명의를 적극 사용하였고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설립된 특수목적법인은 대출금으로 비리로 점철된 각종 개발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사업을 진행했을 뿐만 아니라 부동산개발업과 관련 없는 사업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투자도 진행함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85750" indent="-198438" latinLnBrk="1">
                        <a:lnSpc>
                          <a:spcPct val="100000"/>
                        </a:lnSpc>
                        <a:spcBef>
                          <a:spcPts val="500"/>
                        </a:spcBef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SPE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에 심사도 거치지 않은 여러 건의 대출을 실행함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85750" indent="-198438" latinLnBrk="1">
                        <a:lnSpc>
                          <a:spcPct val="100000"/>
                        </a:lnSpc>
                        <a:spcBef>
                          <a:spcPts val="500"/>
                        </a:spcBef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 중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85%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는 사업이 중단된 비정상 사업장인데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SPE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는 이자와 금융자문 수수료 등을 다시 본사에 지급하고 경영진은 이를 회계장부상 수익으로 처리해 재무제표를 조작</a:t>
                      </a:r>
                    </a:p>
                    <a:p>
                      <a:pPr marL="285750" marR="0" lvl="0" indent="-1984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분식회계로 재무제표상 흑자를 유도하여 </a:t>
                      </a:r>
                      <a:r>
                        <a:rPr lang="en-US" altLang="ko-KR" sz="14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BIS</a:t>
                      </a:r>
                      <a:r>
                        <a:rPr lang="ko-KR" altLang="en-US" sz="14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을 높여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후순위채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 판매를 수월하게 함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 </a:t>
                      </a:r>
                    </a:p>
                    <a:p>
                      <a:pPr marL="285750" marR="0" lvl="0" indent="-1984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자본이 잠식되었음에도 분식회계로 자본잠식을 숨기고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경영진과 대주주에 높은 배당금을 지급함 </a:t>
                      </a:r>
                      <a:r>
                        <a:rPr lang="en-US" altLang="ko-KR" sz="14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위법배당</a:t>
                      </a:r>
                      <a:r>
                        <a:rPr lang="en-US" altLang="ko-KR" sz="14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)</a:t>
                      </a:r>
                    </a:p>
                    <a:p>
                      <a:pPr marL="285750" indent="-198438" latinLnBrk="1">
                        <a:lnSpc>
                          <a:spcPct val="100000"/>
                        </a:lnSpc>
                        <a:spcBef>
                          <a:spcPts val="500"/>
                        </a:spcBef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차명대출로 부실대출금을 상환하며 허위 재무제표를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억대 유상증자에 활용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유상증자 과정에서 자산운용사들의 도덕적 해이 역시 드러남</a:t>
                      </a:r>
                    </a:p>
                    <a:p>
                      <a:pPr marL="285750" indent="-198438" latinLnBrk="1">
                        <a:lnSpc>
                          <a:spcPct val="100000"/>
                        </a:lnSpc>
                        <a:spcBef>
                          <a:spcPts val="500"/>
                        </a:spcBef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내부감사자들 중 일부도 불법여신 집행에 적극 가담하거나 분식회계에 공모함으로써 감사인으로의 기능을 하지 못함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〮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○○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회계법인은 부산저축은행 및 그 계열사의 용역계약을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년간 독점하며 이권으로 연결된 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공생관계가 구축되었고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해당 회계법인이 차명으로 설립된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SPE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에 대한 회계감사를 </a:t>
                      </a:r>
                      <a:r>
                        <a:rPr lang="ko-KR" altLang="en-US" sz="14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겸함으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로써 부실한 사업 전반이 구조적으로 은폐될 수 있었음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8942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24D91-72CE-4EBC-995C-56A11B47DA83}"/>
              </a:ext>
            </a:extLst>
          </p:cNvPr>
          <p:cNvSpPr txBox="1"/>
          <p:nvPr/>
        </p:nvSpPr>
        <p:spPr>
          <a:xfrm rot="19215785">
            <a:off x="1655402" y="2853320"/>
            <a:ext cx="1709122" cy="4001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악용 사례</a:t>
            </a:r>
          </a:p>
        </p:txBody>
      </p:sp>
    </p:spTree>
    <p:extLst>
      <p:ext uri="{BB962C8B-B14F-4D97-AF65-F5344CB8AC3E}">
        <p14:creationId xmlns:p14="http://schemas.microsoft.com/office/powerpoint/2010/main" val="381507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056615-AA43-4754-A76F-D2867A0F70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081" y="3182984"/>
            <a:ext cx="6872287" cy="922337"/>
          </a:xfrm>
        </p:spPr>
        <p:txBody>
          <a:bodyPr/>
          <a:lstStyle/>
          <a:p>
            <a:pPr algn="ctr"/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33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270237-7244-48CB-9093-3E5AE74CCBE7}"/>
              </a:ext>
            </a:extLst>
          </p:cNvPr>
          <p:cNvSpPr/>
          <p:nvPr/>
        </p:nvSpPr>
        <p:spPr>
          <a:xfrm>
            <a:off x="0" y="5071534"/>
            <a:ext cx="12192000" cy="1786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A7A74-4227-4234-ABD7-6673A1408392}"/>
              </a:ext>
            </a:extLst>
          </p:cNvPr>
          <p:cNvSpPr/>
          <p:nvPr/>
        </p:nvSpPr>
        <p:spPr>
          <a:xfrm>
            <a:off x="0" y="3879998"/>
            <a:ext cx="12192000" cy="1191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7188" y="1521430"/>
            <a:ext cx="4660900" cy="3378961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38900" y="1521430"/>
            <a:ext cx="4660900" cy="3378961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ENRON</a:t>
            </a:r>
            <a:endParaRPr lang="ko-KR" altLang="en-US" dirty="0"/>
          </a:p>
        </p:txBody>
      </p:sp>
      <p:pic>
        <p:nvPicPr>
          <p:cNvPr id="4" name="Picture 2" descr="Values-Based Culture – Coffee Lunch Coff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4295"/>
          <a:stretch/>
        </p:blipFill>
        <p:spPr bwMode="auto">
          <a:xfrm>
            <a:off x="1217726" y="1878257"/>
            <a:ext cx="1587605" cy="211040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Fortune | December 24, 2001 at Wolfgang'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"/>
          <a:stretch/>
        </p:blipFill>
        <p:spPr bwMode="auto">
          <a:xfrm>
            <a:off x="3422616" y="1873251"/>
            <a:ext cx="1582435" cy="209648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30196" y="4302220"/>
            <a:ext cx="185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Fortune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Magazine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January 10, 2001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4953" y="4384771"/>
            <a:ext cx="273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Fortune Magazine, </a:t>
            </a:r>
          </a:p>
          <a:p>
            <a:pPr fontAlgn="base"/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 December, 2001</a:t>
            </a:r>
          </a:p>
        </p:txBody>
      </p:sp>
      <p:pic>
        <p:nvPicPr>
          <p:cNvPr id="8" name="Picture 8" descr="How To Detect Manipulation And Fraud In Stoc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363" y="1687757"/>
            <a:ext cx="4447772" cy="31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095350" y="1570480"/>
            <a:ext cx="927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MAX $90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AF9615-C1F7-4424-AF07-A4BB3B8F259E}"/>
              </a:ext>
            </a:extLst>
          </p:cNvPr>
          <p:cNvSpPr/>
          <p:nvPr/>
        </p:nvSpPr>
        <p:spPr>
          <a:xfrm>
            <a:off x="1725001" y="5230102"/>
            <a:ext cx="10111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1985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Pipeline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회사인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Houston Natural Gas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Internorth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 Omaha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합병으로 탄생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 </a:t>
            </a: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휴스턴에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본사를 둔 에너지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McKinsey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출신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Jeffrey Skilling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영입한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확장 전략을 전개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10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만에 미국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기업이 됨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2" descr="엔론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6" y="5399889"/>
            <a:ext cx="976048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7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864100" y="1651000"/>
            <a:ext cx="3157625" cy="1774468"/>
          </a:xfrm>
          <a:prstGeom prst="rect">
            <a:avLst/>
          </a:prstGeom>
          <a:solidFill>
            <a:schemeClr val="bg2">
              <a:alpha val="13000"/>
            </a:schemeClr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3" name="Picture 15" descr="C:\Users\최이결\Desktop\엔론본사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0" b="1718"/>
          <a:stretch/>
        </p:blipFill>
        <p:spPr bwMode="auto">
          <a:xfrm>
            <a:off x="0" y="1142903"/>
            <a:ext cx="3271369" cy="57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/>
          <p:cNvSpPr/>
          <p:nvPr/>
        </p:nvSpPr>
        <p:spPr>
          <a:xfrm>
            <a:off x="862099" y="1744221"/>
            <a:ext cx="3819526" cy="381952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31949" y="2673161"/>
            <a:ext cx="3095626" cy="28252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208175" y="3442926"/>
            <a:ext cx="1993900" cy="202549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0FAEC10-4E5B-43A6-AFFF-56837B7DAF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7268" y="442138"/>
            <a:ext cx="11037164" cy="553998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ENRON</a:t>
            </a:r>
            <a:r>
              <a:rPr lang="ko-KR" altLang="en-US" dirty="0"/>
              <a:t>의 성공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4984002" y="1806870"/>
            <a:ext cx="3380623" cy="1437095"/>
            <a:chOff x="5280777" y="2143745"/>
            <a:chExt cx="3380623" cy="14370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4B407-29EE-43F3-8FE6-2401961D1C82}"/>
                </a:ext>
              </a:extLst>
            </p:cNvPr>
            <p:cNvSpPr txBox="1"/>
            <p:nvPr/>
          </p:nvSpPr>
          <p:spPr>
            <a:xfrm>
              <a:off x="5280777" y="2909213"/>
              <a:ext cx="3380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’91</a:t>
              </a:r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년 </a:t>
              </a:r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~ ’00</a:t>
              </a:r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년 </a:t>
              </a:r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ENRON</a:t>
              </a:r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 주가 상승률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E431BA-118A-4BC2-933E-9F7B94DC2D02}"/>
                </a:ext>
              </a:extLst>
            </p:cNvPr>
            <p:cNvSpPr txBox="1"/>
            <p:nvPr/>
          </p:nvSpPr>
          <p:spPr>
            <a:xfrm>
              <a:off x="5280777" y="3303841"/>
              <a:ext cx="3050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S&amp;P 500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주가상승률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38.3%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의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3.7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배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DC3471-52B0-4FAD-9AA8-17912A6D318C}"/>
                </a:ext>
              </a:extLst>
            </p:cNvPr>
            <p:cNvSpPr txBox="1"/>
            <p:nvPr/>
          </p:nvSpPr>
          <p:spPr>
            <a:xfrm>
              <a:off x="5280777" y="2143745"/>
              <a:ext cx="2478923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1,415%</a:t>
              </a:r>
              <a:endParaRPr lang="ko-KR" altLang="en-US" sz="36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AutoShape 4" descr="Alliance Data Named One of the 2018 FORTUNE 100 Best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398675" y="4271580"/>
            <a:ext cx="1169986" cy="10986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가스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운송업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42485" y="3681857"/>
            <a:ext cx="15536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에너지 거래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천연가스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발전소 등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73044" y="2902248"/>
            <a:ext cx="20040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파생상품 거래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에너지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철재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목재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날씨 등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44200" y="2298356"/>
            <a:ext cx="2331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초고속통신망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수자원 거래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49611" y="4211979"/>
            <a:ext cx="1713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M&amp;A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합작사업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공격적 해외 투자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파격적 보상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984003" y="3775370"/>
            <a:ext cx="3380622" cy="1437095"/>
            <a:chOff x="5287127" y="4112245"/>
            <a:chExt cx="4531019" cy="143709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C4B407-29EE-43F3-8FE6-2401961D1C82}"/>
                </a:ext>
              </a:extLst>
            </p:cNvPr>
            <p:cNvSpPr txBox="1"/>
            <p:nvPr/>
          </p:nvSpPr>
          <p:spPr>
            <a:xfrm>
              <a:off x="5287127" y="4877713"/>
              <a:ext cx="41689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’00</a:t>
              </a:r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년 </a:t>
              </a:r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ENRON</a:t>
              </a:r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 매출 </a:t>
              </a:r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1,008</a:t>
              </a:r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억 달러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E431BA-118A-4BC2-933E-9F7B94DC2D02}"/>
                </a:ext>
              </a:extLst>
            </p:cNvPr>
            <p:cNvSpPr txBox="1"/>
            <p:nvPr/>
          </p:nvSpPr>
          <p:spPr>
            <a:xfrm>
              <a:off x="5287127" y="5272341"/>
              <a:ext cx="4531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’86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년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76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억 달러의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12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배 성장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DC3471-52B0-4FAD-9AA8-17912A6D318C}"/>
                </a:ext>
              </a:extLst>
            </p:cNvPr>
            <p:cNvSpPr txBox="1"/>
            <p:nvPr/>
          </p:nvSpPr>
          <p:spPr>
            <a:xfrm>
              <a:off x="5287127" y="4112245"/>
              <a:ext cx="4047373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$ 1,000</a:t>
              </a:r>
              <a:r>
                <a:rPr lang="ko-KR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억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605924" y="1806870"/>
            <a:ext cx="3380624" cy="1431485"/>
            <a:chOff x="8661399" y="2149355"/>
            <a:chExt cx="3380624" cy="143148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C4B407-29EE-43F3-8FE6-2401961D1C82}"/>
                </a:ext>
              </a:extLst>
            </p:cNvPr>
            <p:cNvSpPr txBox="1"/>
            <p:nvPr/>
          </p:nvSpPr>
          <p:spPr>
            <a:xfrm>
              <a:off x="8661400" y="2909213"/>
              <a:ext cx="3380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’01</a:t>
              </a:r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년 최고 경영진 </a:t>
              </a:r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200</a:t>
              </a:r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명 보너스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E431BA-118A-4BC2-933E-9F7B94DC2D02}"/>
                </a:ext>
              </a:extLst>
            </p:cNvPr>
            <p:cNvSpPr txBox="1"/>
            <p:nvPr/>
          </p:nvSpPr>
          <p:spPr>
            <a:xfrm>
              <a:off x="8661400" y="3303841"/>
              <a:ext cx="30504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1,500</a:t>
              </a:r>
              <a:r>
                <a:rPr lang="ko-KR" altLang="en-US" sz="12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억원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 이상 연봉 임원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26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명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DC3471-52B0-4FAD-9AA8-17912A6D318C}"/>
                </a:ext>
              </a:extLst>
            </p:cNvPr>
            <p:cNvSpPr txBox="1"/>
            <p:nvPr/>
          </p:nvSpPr>
          <p:spPr>
            <a:xfrm>
              <a:off x="8661399" y="2149355"/>
              <a:ext cx="2478923" cy="64633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$ 20</a:t>
              </a:r>
              <a:r>
                <a:rPr lang="ko-KR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억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C4B407-29EE-43F3-8FE6-2401961D1C82}"/>
              </a:ext>
            </a:extLst>
          </p:cNvPr>
          <p:cNvSpPr txBox="1"/>
          <p:nvPr/>
        </p:nvSpPr>
        <p:spPr>
          <a:xfrm>
            <a:off x="8652914" y="4538997"/>
            <a:ext cx="338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</a:rPr>
              <a:t>미국 내 일하고 싶은 직장으로 각광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431BA-118A-4BC2-933E-9F7B94DC2D02}"/>
              </a:ext>
            </a:extLst>
          </p:cNvPr>
          <p:cNvSpPr txBox="1"/>
          <p:nvPr/>
        </p:nvSpPr>
        <p:spPr>
          <a:xfrm>
            <a:off x="8671964" y="4933625"/>
            <a:ext cx="305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매해 상위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MBA 250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명 이상 채용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학계 극찬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AutoShape 8" descr="The Best Big Companies To Work For | Fortune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0" name="Picture 12" descr="The 100 Best Companies to Work For | Fortu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0" y="3731793"/>
            <a:ext cx="1504150" cy="78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307129" y="5563747"/>
            <a:ext cx="5477893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i="1" dirty="0">
                <a:solidFill>
                  <a:schemeClr val="accent1"/>
                </a:solidFill>
              </a:rPr>
              <a:t>“MS</a:t>
            </a:r>
            <a:r>
              <a:rPr lang="ko-KR" altLang="en-US" sz="1600" b="1" i="1" dirty="0">
                <a:solidFill>
                  <a:schemeClr val="accent1"/>
                </a:solidFill>
              </a:rPr>
              <a:t>가 컴퓨터 운영체제인 </a:t>
            </a:r>
            <a:r>
              <a:rPr lang="en-US" altLang="ko-KR" sz="1600" b="1" i="1" dirty="0">
                <a:solidFill>
                  <a:schemeClr val="accent1"/>
                </a:solidFill>
              </a:rPr>
              <a:t>DOS</a:t>
            </a:r>
            <a:r>
              <a:rPr lang="ko-KR" altLang="en-US" sz="1600" b="1" i="1" dirty="0">
                <a:solidFill>
                  <a:schemeClr val="accent1"/>
                </a:solidFill>
              </a:rPr>
              <a:t>를 창조했듯이 </a:t>
            </a:r>
            <a:endParaRPr lang="en-US" altLang="ko-KR" sz="1600" b="1" i="1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600" b="1" i="1" dirty="0">
                <a:solidFill>
                  <a:schemeClr val="accent1"/>
                </a:solidFill>
              </a:rPr>
              <a:t>ENRON</a:t>
            </a:r>
            <a:r>
              <a:rPr lang="ko-KR" altLang="en-US" sz="1600" b="1" i="1" dirty="0">
                <a:solidFill>
                  <a:schemeClr val="accent1"/>
                </a:solidFill>
              </a:rPr>
              <a:t>은 </a:t>
            </a:r>
            <a:r>
              <a:rPr lang="en-US" altLang="ko-KR" sz="1600" b="1" i="1" dirty="0">
                <a:solidFill>
                  <a:schemeClr val="accent1"/>
                </a:solidFill>
              </a:rPr>
              <a:t>MOS(Market Operating System)</a:t>
            </a:r>
            <a:r>
              <a:rPr lang="ko-KR" altLang="en-US" sz="1600" b="1" i="1" dirty="0">
                <a:solidFill>
                  <a:schemeClr val="accent1"/>
                </a:solidFill>
              </a:rPr>
              <a:t>를 창조하고 있다</a:t>
            </a:r>
            <a:r>
              <a:rPr lang="en-US" altLang="ko-KR" sz="1600" b="1" i="1" dirty="0">
                <a:solidFill>
                  <a:schemeClr val="accent1"/>
                </a:solidFill>
              </a:rPr>
              <a:t>”</a:t>
            </a:r>
          </a:p>
          <a:p>
            <a:pPr>
              <a:lnSpc>
                <a:spcPct val="130000"/>
              </a:lnSpc>
            </a:pPr>
            <a:r>
              <a:rPr lang="en-US" altLang="ko-KR" sz="1200" b="1" i="1" dirty="0">
                <a:solidFill>
                  <a:schemeClr val="accent1"/>
                </a:solidFill>
              </a:rPr>
              <a:t>                                                                                   - </a:t>
            </a:r>
            <a:r>
              <a:rPr lang="ko-KR" altLang="en-US" sz="1200" b="1" i="1" dirty="0">
                <a:solidFill>
                  <a:schemeClr val="accent1"/>
                </a:solidFill>
              </a:rPr>
              <a:t>경영 베스트셀러 작가 </a:t>
            </a:r>
            <a:r>
              <a:rPr lang="en-US" altLang="ko-KR" sz="1200" b="1" i="1" dirty="0">
                <a:solidFill>
                  <a:schemeClr val="accent1"/>
                </a:solidFill>
              </a:rPr>
              <a:t>Gary Hamel -</a:t>
            </a:r>
            <a:endParaRPr lang="ko-KR" altLang="en-US" sz="1200" b="1" i="1" dirty="0">
              <a:solidFill>
                <a:schemeClr val="accent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502756" y="5016500"/>
            <a:ext cx="364394" cy="547247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8930" y="5576231"/>
            <a:ext cx="2690160" cy="261610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계약체결 시점에 미래 이익을 예측 보상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439025" y="1647004"/>
            <a:ext cx="3157625" cy="1774468"/>
          </a:xfrm>
          <a:prstGeom prst="rect">
            <a:avLst/>
          </a:prstGeom>
          <a:solidFill>
            <a:schemeClr val="bg2">
              <a:alpha val="13000"/>
            </a:schemeClr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864100" y="3651763"/>
            <a:ext cx="3157625" cy="1774468"/>
          </a:xfrm>
          <a:prstGeom prst="rect">
            <a:avLst/>
          </a:prstGeom>
          <a:solidFill>
            <a:schemeClr val="bg2">
              <a:alpha val="13000"/>
            </a:schemeClr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439025" y="3628067"/>
            <a:ext cx="3157625" cy="1774468"/>
          </a:xfrm>
          <a:prstGeom prst="rect">
            <a:avLst/>
          </a:prstGeom>
          <a:solidFill>
            <a:schemeClr val="bg2">
              <a:alpha val="13000"/>
            </a:schemeClr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78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042764" y="1309516"/>
            <a:ext cx="5049629" cy="2525884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Rectangle 33">
            <a:extLst>
              <a:ext uri="{FF2B5EF4-FFF2-40B4-BE49-F238E27FC236}">
                <a16:creationId xmlns:a16="http://schemas.microsoft.com/office/drawing/2014/main" id="{642EB858-43CE-4A96-AB64-EFE2DE184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514" y="1458556"/>
            <a:ext cx="91642" cy="1278302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Rectangle 33">
            <a:extLst>
              <a:ext uri="{FF2B5EF4-FFF2-40B4-BE49-F238E27FC236}">
                <a16:creationId xmlns:a16="http://schemas.microsoft.com/office/drawing/2014/main" id="{217945B7-A82A-478F-A0BB-FDA413BEB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1987" y="2317144"/>
            <a:ext cx="83253" cy="1187475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Rectangle 33">
            <a:extLst>
              <a:ext uri="{FF2B5EF4-FFF2-40B4-BE49-F238E27FC236}">
                <a16:creationId xmlns:a16="http://schemas.microsoft.com/office/drawing/2014/main" id="{642EB858-43CE-4A96-AB64-EFE2DE184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730" y="1433152"/>
            <a:ext cx="91642" cy="1278302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70237-7244-48CB-9093-3E5AE74CCBE7}"/>
              </a:ext>
            </a:extLst>
          </p:cNvPr>
          <p:cNvSpPr/>
          <p:nvPr/>
        </p:nvSpPr>
        <p:spPr>
          <a:xfrm>
            <a:off x="0" y="4893734"/>
            <a:ext cx="12192000" cy="1964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Rectangle 33">
            <a:extLst>
              <a:ext uri="{FF2B5EF4-FFF2-40B4-BE49-F238E27FC236}">
                <a16:creationId xmlns:a16="http://schemas.microsoft.com/office/drawing/2014/main" id="{642EB858-43CE-4A96-AB64-EFE2DE184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083" y="1441628"/>
            <a:ext cx="91642" cy="1278302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66406E54-D874-4ECE-A5F4-BEC234E3F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592" y="1441628"/>
            <a:ext cx="91642" cy="1278302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642EB858-43CE-4A96-AB64-EFE2DE184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966" y="1441628"/>
            <a:ext cx="91642" cy="1278302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Rectangle 33">
            <a:extLst>
              <a:ext uri="{FF2B5EF4-FFF2-40B4-BE49-F238E27FC236}">
                <a16:creationId xmlns:a16="http://schemas.microsoft.com/office/drawing/2014/main" id="{642EB858-43CE-4A96-AB64-EFE2DE184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547" y="1441628"/>
            <a:ext cx="91642" cy="1278302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85C62-C879-4CE9-82E8-ADA49B0132BA}"/>
              </a:ext>
            </a:extLst>
          </p:cNvPr>
          <p:cNvSpPr txBox="1"/>
          <p:nvPr/>
        </p:nvSpPr>
        <p:spPr>
          <a:xfrm>
            <a:off x="468087" y="3042037"/>
            <a:ext cx="93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Enron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출범</a:t>
            </a:r>
          </a:p>
        </p:txBody>
      </p:sp>
      <p:sp>
        <p:nvSpPr>
          <p:cNvPr id="42" name="Rectangle 33">
            <a:extLst>
              <a:ext uri="{FF2B5EF4-FFF2-40B4-BE49-F238E27FC236}">
                <a16:creationId xmlns:a16="http://schemas.microsoft.com/office/drawing/2014/main" id="{7AE0C20C-5478-4C99-B82C-2102A4465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529" y="2300216"/>
            <a:ext cx="83253" cy="1187475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217945B7-A82A-478F-A0BB-FDA413BEB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4436" y="2300216"/>
            <a:ext cx="83253" cy="1187475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Rectangle 33">
            <a:extLst>
              <a:ext uri="{FF2B5EF4-FFF2-40B4-BE49-F238E27FC236}">
                <a16:creationId xmlns:a16="http://schemas.microsoft.com/office/drawing/2014/main" id="{217945B7-A82A-478F-A0BB-FDA413BEB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2011" y="2300216"/>
            <a:ext cx="83253" cy="1187475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Rectangle 33">
            <a:extLst>
              <a:ext uri="{FF2B5EF4-FFF2-40B4-BE49-F238E27FC236}">
                <a16:creationId xmlns:a16="http://schemas.microsoft.com/office/drawing/2014/main" id="{7AE0C20C-5478-4C99-B82C-2102A4465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39" y="2251015"/>
            <a:ext cx="83253" cy="1187475"/>
          </a:xfrm>
          <a:prstGeom prst="rect">
            <a:avLst/>
          </a:prstGeom>
          <a:noFill/>
          <a:ln>
            <a:solidFill>
              <a:srgbClr val="DB847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381301-801B-48BB-A383-5EE3652595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7268" y="442138"/>
            <a:ext cx="11037164" cy="553998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ENRON</a:t>
            </a:r>
            <a:r>
              <a:rPr lang="ko-KR" altLang="en-US" dirty="0"/>
              <a:t>의 몰락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5" name="Rectangle 32">
            <a:extLst>
              <a:ext uri="{FF2B5EF4-FFF2-40B4-BE49-F238E27FC236}">
                <a16:creationId xmlns:a16="http://schemas.microsoft.com/office/drawing/2014/main" id="{97C26FB5-F4B2-4912-9453-9D11F115E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33" y="2249466"/>
            <a:ext cx="11370734" cy="53188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3DBA2E01-29A3-44DA-8953-B0C26938A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7957" y="2373336"/>
            <a:ext cx="6722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12</a:t>
            </a:r>
            <a:endParaRPr kumimoji="1" lang="ko-KR" altLang="ko-KR" sz="1600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941DBF69-6537-4D74-9D07-6B9C4393A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046" y="2373336"/>
            <a:ext cx="9833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굴림" pitchFamily="50" charset="-127"/>
              </a:rPr>
              <a:t>10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D76F2AFD-CD6C-4226-B247-6898B463D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1" y="2385697"/>
            <a:ext cx="6722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‘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굴림" pitchFamily="50" charset="-127"/>
              </a:rPr>
              <a:t>85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9AFBCF-294A-4131-A71D-05B63D89CD5B}"/>
              </a:ext>
            </a:extLst>
          </p:cNvPr>
          <p:cNvSpPr/>
          <p:nvPr/>
        </p:nvSpPr>
        <p:spPr>
          <a:xfrm>
            <a:off x="482870" y="4923347"/>
            <a:ext cx="9908753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FF5050"/>
                </a:solidFill>
                <a:latin typeface="+mj-ea"/>
                <a:ea typeface="+mj-ea"/>
              </a:rPr>
              <a:t>과도한 보상체계와 무리한 사업 확장</a:t>
            </a:r>
            <a:r>
              <a:rPr lang="en-US" altLang="ko-KR" sz="1600" b="1" dirty="0">
                <a:solidFill>
                  <a:srgbClr val="FF5050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rgbClr val="FF5050"/>
                </a:solidFill>
                <a:latin typeface="+mj-ea"/>
                <a:ea typeface="+mj-ea"/>
              </a:rPr>
              <a:t>특수목적법인</a:t>
            </a:r>
            <a:r>
              <a:rPr lang="en-US" altLang="ko-KR" sz="1600" b="1" dirty="0">
                <a:solidFill>
                  <a:srgbClr val="FF5050"/>
                </a:solidFill>
                <a:latin typeface="+mj-ea"/>
                <a:ea typeface="+mj-ea"/>
              </a:rPr>
              <a:t>/</a:t>
            </a:r>
            <a:r>
              <a:rPr lang="ko-KR" altLang="en-US" sz="1600" b="1" dirty="0">
                <a:solidFill>
                  <a:srgbClr val="FF5050"/>
                </a:solidFill>
                <a:latin typeface="+mj-ea"/>
                <a:ea typeface="+mj-ea"/>
              </a:rPr>
              <a:t>시가평가 회계를 이용한 분식회계 적발로 파산</a:t>
            </a:r>
            <a:endParaRPr lang="en-US" altLang="ko-KR" sz="1600" b="1" dirty="0">
              <a:solidFill>
                <a:srgbClr val="FF505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주주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630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억 달러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채권자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176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억 달러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파생상품 파트너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40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억 달러 손해 추정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분식회계 관련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, Citigroup, Merrill Lynch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등은 소송에 대한 피해 보상금과 벌금 등 총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80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억 달러 자금을 지불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감사인인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Arthur Andersen(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미국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5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대 회계법인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역시 파산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기업회계개혁법인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Sarbanes-Oxley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법 재정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Rectangle 49">
            <a:extLst>
              <a:ext uri="{FF2B5EF4-FFF2-40B4-BE49-F238E27FC236}">
                <a16:creationId xmlns:a16="http://schemas.microsoft.com/office/drawing/2014/main" id="{D76F2AFD-CD6C-4226-B247-6898B463D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534" y="2385697"/>
            <a:ext cx="6722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‘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굴림" pitchFamily="50" charset="-127"/>
              </a:rPr>
              <a:t>93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585C62-C879-4CE9-82E8-ADA49B0132BA}"/>
              </a:ext>
            </a:extLst>
          </p:cNvPr>
          <p:cNvSpPr txBox="1"/>
          <p:nvPr/>
        </p:nvSpPr>
        <p:spPr>
          <a:xfrm>
            <a:off x="3279469" y="1363193"/>
            <a:ext cx="3049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SPE ‘JEDI’, 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설립 이후 </a:t>
            </a:r>
            <a:endParaRPr lang="en-US" altLang="ko-KR" sz="1200" b="1" dirty="0">
              <a:solidFill>
                <a:srgbClr val="FF5050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다수의  </a:t>
            </a:r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SPE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를 설립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585C62-C879-4CE9-82E8-ADA49B0132BA}"/>
              </a:ext>
            </a:extLst>
          </p:cNvPr>
          <p:cNvSpPr txBox="1"/>
          <p:nvPr/>
        </p:nvSpPr>
        <p:spPr>
          <a:xfrm>
            <a:off x="1390261" y="1363193"/>
            <a:ext cx="93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사업확장천연가스  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거래 시작</a:t>
            </a:r>
          </a:p>
        </p:txBody>
      </p:sp>
      <p:sp>
        <p:nvSpPr>
          <p:cNvPr id="40" name="Rectangle 49">
            <a:extLst>
              <a:ext uri="{FF2B5EF4-FFF2-40B4-BE49-F238E27FC236}">
                <a16:creationId xmlns:a16="http://schemas.microsoft.com/office/drawing/2014/main" id="{D76F2AFD-CD6C-4226-B247-6898B463D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563" y="2385697"/>
            <a:ext cx="6722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‘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굴림" pitchFamily="50" charset="-127"/>
              </a:rPr>
              <a:t>89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41" name="Rectangle 49">
            <a:extLst>
              <a:ext uri="{FF2B5EF4-FFF2-40B4-BE49-F238E27FC236}">
                <a16:creationId xmlns:a16="http://schemas.microsoft.com/office/drawing/2014/main" id="{D76F2AFD-CD6C-4226-B247-6898B463D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381" y="2385697"/>
            <a:ext cx="6722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‘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굴림" pitchFamily="50" charset="-127"/>
              </a:rPr>
              <a:t>90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585C62-C879-4CE9-82E8-ADA49B0132BA}"/>
              </a:ext>
            </a:extLst>
          </p:cNvPr>
          <p:cNvSpPr txBox="1"/>
          <p:nvPr/>
        </p:nvSpPr>
        <p:spPr>
          <a:xfrm>
            <a:off x="2413761" y="3016636"/>
            <a:ext cx="1717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Jeffrey Skilling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,Andrew </a:t>
            </a:r>
            <a:r>
              <a:rPr lang="en-US" altLang="ko-KR" sz="1200" b="1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Fastow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영입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B8A18E-A8DA-4F14-87A7-860D1BA7C34E}"/>
              </a:ext>
            </a:extLst>
          </p:cNvPr>
          <p:cNvSpPr txBox="1"/>
          <p:nvPr/>
        </p:nvSpPr>
        <p:spPr>
          <a:xfrm>
            <a:off x="8451669" y="1363193"/>
            <a:ext cx="1665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‘WSJ’ SPE 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기사화</a:t>
            </a:r>
            <a:endParaRPr lang="en-US" altLang="ko-KR" sz="1200" b="1" dirty="0">
              <a:solidFill>
                <a:srgbClr val="FF5050"/>
              </a:solidFill>
              <a:latin typeface="+mn-ea"/>
            </a:endParaRPr>
          </a:p>
          <a:p>
            <a:r>
              <a:rPr lang="en-US" altLang="ko-KR" sz="1200" b="1" dirty="0" err="1">
                <a:solidFill>
                  <a:srgbClr val="FF5050"/>
                </a:solidFill>
                <a:latin typeface="+mn-ea"/>
              </a:rPr>
              <a:t>Fastow</a:t>
            </a:r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사임</a:t>
            </a:r>
            <a:endParaRPr lang="en-US" altLang="ko-KR" sz="1200" b="1" dirty="0">
              <a:solidFill>
                <a:srgbClr val="FF5050"/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SEC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 공식 조사</a:t>
            </a:r>
            <a:endParaRPr lang="en-US" altLang="ko-KR" sz="1200" b="1" dirty="0">
              <a:solidFill>
                <a:srgbClr val="FF5050"/>
              </a:solidFill>
              <a:latin typeface="+mn-ea"/>
            </a:endParaRPr>
          </a:p>
        </p:txBody>
      </p:sp>
      <p:sp>
        <p:nvSpPr>
          <p:cNvPr id="48" name="Rectangle 41">
            <a:extLst>
              <a:ext uri="{FF2B5EF4-FFF2-40B4-BE49-F238E27FC236}">
                <a16:creationId xmlns:a16="http://schemas.microsoft.com/office/drawing/2014/main" id="{941DBF69-6537-4D74-9D07-6B9C4393A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9547" y="2373336"/>
            <a:ext cx="9833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굴림" pitchFamily="50" charset="-127"/>
              </a:rPr>
              <a:t>11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B8A18E-A8DA-4F14-87A7-860D1BA7C34E}"/>
              </a:ext>
            </a:extLst>
          </p:cNvPr>
          <p:cNvSpPr txBox="1"/>
          <p:nvPr/>
        </p:nvSpPr>
        <p:spPr>
          <a:xfrm>
            <a:off x="9101448" y="3517546"/>
            <a:ext cx="2580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5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년간 </a:t>
            </a:r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5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억 </a:t>
            </a:r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8600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만 달러손실</a:t>
            </a:r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반영된 재무 보고서 </a:t>
            </a:r>
            <a:r>
              <a:rPr lang="ko-KR" altLang="en-US" sz="1200" b="1" dirty="0" err="1">
                <a:solidFill>
                  <a:srgbClr val="FF5050"/>
                </a:solidFill>
                <a:latin typeface="+mn-ea"/>
              </a:rPr>
              <a:t>재작성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 발표 </a:t>
            </a:r>
            <a:endParaRPr lang="en-US" altLang="ko-KR" sz="1200" b="1" dirty="0">
              <a:solidFill>
                <a:srgbClr val="FF5050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8A18E-A8DA-4F14-87A7-860D1BA7C34E}"/>
              </a:ext>
            </a:extLst>
          </p:cNvPr>
          <p:cNvSpPr txBox="1"/>
          <p:nvPr/>
        </p:nvSpPr>
        <p:spPr>
          <a:xfrm>
            <a:off x="10189183" y="1363193"/>
            <a:ext cx="1223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파산보호 신청</a:t>
            </a:r>
            <a:endParaRPr lang="en-US" altLang="ko-KR" sz="1200" b="1" dirty="0">
              <a:solidFill>
                <a:srgbClr val="FF5050"/>
              </a:solidFill>
              <a:latin typeface="+mn-ea"/>
            </a:endParaRPr>
          </a:p>
        </p:txBody>
      </p:sp>
      <p:sp>
        <p:nvSpPr>
          <p:cNvPr id="51" name="Rectangle 37">
            <a:extLst>
              <a:ext uri="{FF2B5EF4-FFF2-40B4-BE49-F238E27FC236}">
                <a16:creationId xmlns:a16="http://schemas.microsoft.com/office/drawing/2014/main" id="{3DBA2E01-29A3-44DA-8953-B0C26938A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6938" y="2368763"/>
            <a:ext cx="6722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‘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  <a:ea typeface="+mn-ea"/>
                <a:cs typeface="굴림" pitchFamily="50" charset="-127"/>
              </a:rPr>
              <a:t>02</a:t>
            </a:r>
            <a:endParaRPr kumimoji="1" lang="ko-KR" altLang="ko-KR" sz="1600" dirty="0">
              <a:solidFill>
                <a:schemeClr val="bg1"/>
              </a:solidFill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B8A18E-A8DA-4F14-87A7-860D1BA7C34E}"/>
              </a:ext>
            </a:extLst>
          </p:cNvPr>
          <p:cNvSpPr txBox="1"/>
          <p:nvPr/>
        </p:nvSpPr>
        <p:spPr>
          <a:xfrm>
            <a:off x="10775210" y="3042037"/>
            <a:ext cx="1455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美국무부 조사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관련자 처벌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000" y="4535809"/>
            <a:ext cx="3110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＊ </a:t>
            </a:r>
            <a:r>
              <a:rPr lang="en-US" altLang="ko-KR" sz="1200" dirty="0"/>
              <a:t>SPE(Special Purpose Entity) : </a:t>
            </a:r>
            <a:r>
              <a:rPr lang="ko-KR" altLang="en-US" sz="1200" dirty="0"/>
              <a:t>특수목적법인</a:t>
            </a:r>
          </a:p>
        </p:txBody>
      </p:sp>
      <p:sp>
        <p:nvSpPr>
          <p:cNvPr id="62" name="Rectangle 49">
            <a:extLst>
              <a:ext uri="{FF2B5EF4-FFF2-40B4-BE49-F238E27FC236}">
                <a16:creationId xmlns:a16="http://schemas.microsoft.com/office/drawing/2014/main" id="{D76F2AFD-CD6C-4226-B247-6898B463D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861" y="2394152"/>
            <a:ext cx="6722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‘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굴림" pitchFamily="50" charset="-127"/>
              </a:rPr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B8A18E-A8DA-4F14-87A7-860D1BA7C34E}"/>
              </a:ext>
            </a:extLst>
          </p:cNvPr>
          <p:cNvSpPr txBox="1"/>
          <p:nvPr/>
        </p:nvSpPr>
        <p:spPr>
          <a:xfrm>
            <a:off x="5146768" y="1363193"/>
            <a:ext cx="12658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경영진 자사주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매도 빈도↑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$85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B8A18E-A8DA-4F14-87A7-860D1BA7C34E}"/>
              </a:ext>
            </a:extLst>
          </p:cNvPr>
          <p:cNvSpPr txBox="1"/>
          <p:nvPr/>
        </p:nvSpPr>
        <p:spPr>
          <a:xfrm>
            <a:off x="6152834" y="2842464"/>
            <a:ext cx="2948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‘Fortune’ - Is Enron Overpriced? 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발표</a:t>
            </a:r>
            <a:endParaRPr lang="en-US" altLang="ko-KR" sz="1200" b="1" dirty="0">
              <a:solidFill>
                <a:srgbClr val="FF5050"/>
              </a:solidFill>
              <a:latin typeface="+mn-ea"/>
            </a:endParaRPr>
          </a:p>
          <a:p>
            <a:r>
              <a:rPr lang="ko-KR" altLang="en-US" sz="1200" b="1" dirty="0" err="1">
                <a:solidFill>
                  <a:srgbClr val="FF5050"/>
                </a:solidFill>
                <a:latin typeface="+mn-ea"/>
              </a:rPr>
              <a:t>애널리스트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 </a:t>
            </a:r>
            <a:r>
              <a:rPr lang="ko-KR" altLang="en-US" sz="1200" b="1" dirty="0" err="1">
                <a:solidFill>
                  <a:srgbClr val="FF5050"/>
                </a:solidFill>
                <a:latin typeface="+mn-ea"/>
              </a:rPr>
              <a:t>컨퍼런스콜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 사태</a:t>
            </a:r>
            <a:endParaRPr lang="en-US" altLang="ko-KR" sz="1200" b="1" dirty="0">
              <a:solidFill>
                <a:srgbClr val="FF5050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시장 신뢰↓</a:t>
            </a:r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rgbClr val="FF5050"/>
                </a:solidFill>
                <a:latin typeface="+mn-ea"/>
              </a:rPr>
              <a:t>주가↓ 시작</a:t>
            </a:r>
            <a:endParaRPr lang="en-US" altLang="ko-KR" sz="1200" b="1" dirty="0">
              <a:solidFill>
                <a:srgbClr val="FF5050"/>
              </a:solidFill>
              <a:latin typeface="+mn-ea"/>
            </a:endParaRPr>
          </a:p>
          <a:p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$59</a:t>
            </a:r>
            <a:endParaRPr lang="ko-KR" altLang="en-US" sz="1200" b="1" dirty="0">
              <a:solidFill>
                <a:srgbClr val="FF5050"/>
              </a:solidFill>
              <a:latin typeface="+mn-ea"/>
            </a:endParaRPr>
          </a:p>
        </p:txBody>
      </p:sp>
      <p:sp>
        <p:nvSpPr>
          <p:cNvPr id="68" name="Rectangle 49">
            <a:extLst>
              <a:ext uri="{FF2B5EF4-FFF2-40B4-BE49-F238E27FC236}">
                <a16:creationId xmlns:a16="http://schemas.microsoft.com/office/drawing/2014/main" id="{D76F2AFD-CD6C-4226-B247-6898B463D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692" y="2394146"/>
            <a:ext cx="6722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3~4</a:t>
            </a:r>
            <a:endParaRPr kumimoji="1" lang="en-US" altLang="ko-K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D76F2AFD-CD6C-4226-B247-6898B463D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193" y="2394140"/>
            <a:ext cx="6722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8</a:t>
            </a:r>
            <a:endParaRPr kumimoji="1" lang="en-US" altLang="ko-K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B8A18E-A8DA-4F14-87A7-860D1BA7C34E}"/>
              </a:ext>
            </a:extLst>
          </p:cNvPr>
          <p:cNvSpPr txBox="1"/>
          <p:nvPr/>
        </p:nvSpPr>
        <p:spPr>
          <a:xfrm>
            <a:off x="6992568" y="1363193"/>
            <a:ext cx="1584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5050"/>
                </a:solidFill>
              </a:rPr>
              <a:t>Skilling </a:t>
            </a:r>
            <a:r>
              <a:rPr lang="ko-KR" altLang="en-US" sz="1200" b="1" dirty="0">
                <a:solidFill>
                  <a:srgbClr val="FF5050"/>
                </a:solidFill>
              </a:rPr>
              <a:t>사임</a:t>
            </a:r>
            <a:endParaRPr lang="en-US" altLang="ko-KR" sz="1200" b="1" dirty="0">
              <a:solidFill>
                <a:srgbClr val="FF5050"/>
              </a:solidFill>
            </a:endParaRPr>
          </a:p>
          <a:p>
            <a:r>
              <a:rPr lang="en-US" altLang="ko-KR" sz="1200" b="1" dirty="0">
                <a:solidFill>
                  <a:srgbClr val="FF5050"/>
                </a:solidFill>
              </a:rPr>
              <a:t>Watkins </a:t>
            </a:r>
            <a:r>
              <a:rPr lang="ko-KR" altLang="en-US" sz="1200" b="1" dirty="0">
                <a:solidFill>
                  <a:srgbClr val="FF5050"/>
                </a:solidFill>
              </a:rPr>
              <a:t>내부고발</a:t>
            </a:r>
            <a:endParaRPr lang="en-US" altLang="ko-KR" sz="1200" b="1" dirty="0">
              <a:solidFill>
                <a:srgbClr val="FF5050"/>
              </a:solidFill>
            </a:endParaRPr>
          </a:p>
          <a:p>
            <a:r>
              <a:rPr lang="en-US" altLang="ko-KR" sz="1200" b="1" dirty="0">
                <a:solidFill>
                  <a:srgbClr val="FF5050"/>
                </a:solidFill>
                <a:latin typeface="+mn-ea"/>
              </a:rPr>
              <a:t>$20</a:t>
            </a:r>
            <a:endParaRPr lang="ko-KR" altLang="en-US" sz="1200" b="1" dirty="0">
              <a:solidFill>
                <a:srgbClr val="FF505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17424" y="3765550"/>
            <a:ext cx="4817405" cy="1052596"/>
          </a:xfrm>
          <a:prstGeom prst="rect">
            <a:avLst/>
          </a:prstGeom>
          <a:solidFill>
            <a:srgbClr val="FF5D70">
              <a:alpha val="25000"/>
            </a:srgbClr>
          </a:solidFill>
          <a:ln>
            <a:solidFill>
              <a:srgbClr val="FF5050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사업다각화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통신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수자원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에 따른 투자 실패</a:t>
            </a: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무리하게 </a:t>
            </a:r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高위험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 시장 진출하여 실패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남미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인도 등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에너지 </a:t>
            </a:r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거래업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 경쟁심화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에너지 거래 마진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’98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년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5.3% → ' 01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년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1.7%)</a:t>
            </a: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분식회계를 통한 불법 자행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375150" y="2781347"/>
            <a:ext cx="0" cy="967031"/>
          </a:xfrm>
          <a:prstGeom prst="line">
            <a:avLst/>
          </a:prstGeom>
          <a:ln>
            <a:solidFill>
              <a:srgbClr val="FF5D7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89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0FAEC10-4E5B-43A6-AFFF-56837B7DAF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7268" y="442138"/>
            <a:ext cx="11037164" cy="553998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ENRON </a:t>
            </a:r>
            <a:r>
              <a:rPr lang="ko-KR" altLang="en-US" dirty="0"/>
              <a:t>사건의 주요인물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A62BEF5-A3FD-4768-B241-3863727D6DFA}"/>
              </a:ext>
            </a:extLst>
          </p:cNvPr>
          <p:cNvSpPr/>
          <p:nvPr/>
        </p:nvSpPr>
        <p:spPr>
          <a:xfrm>
            <a:off x="881608" y="1676400"/>
            <a:ext cx="2448000" cy="4519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AB93A983-3174-4571-9C93-87F37683B8E2}"/>
              </a:ext>
            </a:extLst>
          </p:cNvPr>
          <p:cNvSpPr>
            <a:spLocks noChangeAspect="1"/>
          </p:cNvSpPr>
          <p:nvPr/>
        </p:nvSpPr>
        <p:spPr>
          <a:xfrm>
            <a:off x="1115608" y="1815580"/>
            <a:ext cx="1980000" cy="198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4B50104-EE6F-4EBC-8F46-BBDCD20FCC04}"/>
              </a:ext>
            </a:extLst>
          </p:cNvPr>
          <p:cNvSpPr txBox="1"/>
          <p:nvPr/>
        </p:nvSpPr>
        <p:spPr>
          <a:xfrm>
            <a:off x="1149665" y="3894791"/>
            <a:ext cx="191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Kenneth Lay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회장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90084F-2172-4A12-B888-6BF2E77E83B8}"/>
              </a:ext>
            </a:extLst>
          </p:cNvPr>
          <p:cNvSpPr txBox="1"/>
          <p:nvPr/>
        </p:nvSpPr>
        <p:spPr>
          <a:xfrm>
            <a:off x="881608" y="4434416"/>
            <a:ext cx="24480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+mj-ea"/>
                <a:ea typeface="+mj-ea"/>
              </a:rPr>
              <a:t>Exxon Mobil</a:t>
            </a: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+mj-ea"/>
                <a:ea typeface="+mj-ea"/>
              </a:rPr>
              <a:t>Houston Natural Gas CEO</a:t>
            </a:r>
          </a:p>
          <a:p>
            <a:pPr algn="ctr"/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분식회계 최종 결정자</a:t>
            </a:r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+mj-ea"/>
                <a:ea typeface="+mj-ea"/>
              </a:rPr>
              <a:t>Skilling</a:t>
            </a:r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에 전권 위임 후 호화생활</a:t>
            </a:r>
            <a:r>
              <a:rPr lang="en-US" altLang="ko-KR" sz="1300" dirty="0">
                <a:solidFill>
                  <a:sysClr val="windowText" lastClr="000000"/>
                </a:solidFill>
                <a:latin typeface="+mj-ea"/>
                <a:ea typeface="+mj-ea"/>
              </a:rPr>
              <a:t>, </a:t>
            </a:r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정치 활동</a:t>
            </a:r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300" b="1" dirty="0">
                <a:solidFill>
                  <a:sysClr val="windowText" lastClr="000000"/>
                </a:solidFill>
                <a:latin typeface="+mj-ea"/>
                <a:ea typeface="+mj-ea"/>
              </a:rPr>
              <a:t>‘06 </a:t>
            </a:r>
            <a:r>
              <a:rPr lang="ko-KR" altLang="en-US" sz="1300" b="1" dirty="0">
                <a:solidFill>
                  <a:sysClr val="windowText" lastClr="000000"/>
                </a:solidFill>
                <a:latin typeface="+mj-ea"/>
                <a:ea typeface="+mj-ea"/>
              </a:rPr>
              <a:t>재판 도중 사망</a:t>
            </a:r>
            <a:endParaRPr lang="en-US" altLang="ko-KR" sz="1300" b="1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F7E3A38-A6D0-4B8D-BDA3-7A90ABC82B2F}"/>
              </a:ext>
            </a:extLst>
          </p:cNvPr>
          <p:cNvSpPr/>
          <p:nvPr/>
        </p:nvSpPr>
        <p:spPr>
          <a:xfrm>
            <a:off x="3541869" y="1676400"/>
            <a:ext cx="2448000" cy="45196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B67DB8C-8FA9-433E-BCF9-0D489330A381}"/>
              </a:ext>
            </a:extLst>
          </p:cNvPr>
          <p:cNvSpPr>
            <a:spLocks noChangeAspect="1"/>
          </p:cNvSpPr>
          <p:nvPr/>
        </p:nvSpPr>
        <p:spPr>
          <a:xfrm>
            <a:off x="3775869" y="1815580"/>
            <a:ext cx="1980000" cy="198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C333363-8D75-4246-85C4-9BB8CBAF7590}"/>
              </a:ext>
            </a:extLst>
          </p:cNvPr>
          <p:cNvSpPr txBox="1"/>
          <p:nvPr/>
        </p:nvSpPr>
        <p:spPr>
          <a:xfrm>
            <a:off x="3809926" y="3894791"/>
            <a:ext cx="191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Jeffrey Skilling</a:t>
            </a:r>
          </a:p>
          <a:p>
            <a:pPr algn="ctr"/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CEO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8563435-0A34-4EEB-98EA-1D74CAE8BCBD}"/>
              </a:ext>
            </a:extLst>
          </p:cNvPr>
          <p:cNvSpPr txBox="1"/>
          <p:nvPr/>
        </p:nvSpPr>
        <p:spPr>
          <a:xfrm>
            <a:off x="3541869" y="4434416"/>
            <a:ext cx="2448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McKinsey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컨설턴트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‘87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ENRON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컨설팅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Lay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회장에 발탁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‘90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입사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보상체계에 시가평가 적용 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분식회계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년형</a:t>
            </a: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선고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D71A54E-5A9C-4DF2-AAD6-EE46FFE92DEA}"/>
              </a:ext>
            </a:extLst>
          </p:cNvPr>
          <p:cNvSpPr/>
          <p:nvPr/>
        </p:nvSpPr>
        <p:spPr>
          <a:xfrm>
            <a:off x="6202130" y="1676400"/>
            <a:ext cx="2448000" cy="4519612"/>
          </a:xfrm>
          <a:prstGeom prst="rect">
            <a:avLst/>
          </a:prstGeom>
          <a:solidFill>
            <a:schemeClr val="accent3">
              <a:lumMod val="20000"/>
              <a:lumOff val="80000"/>
              <a:alpha val="3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9CCC094B-A794-46C2-971D-410D13D0C3B1}"/>
              </a:ext>
            </a:extLst>
          </p:cNvPr>
          <p:cNvSpPr>
            <a:spLocks noChangeAspect="1"/>
          </p:cNvSpPr>
          <p:nvPr/>
        </p:nvSpPr>
        <p:spPr>
          <a:xfrm>
            <a:off x="6436130" y="1815580"/>
            <a:ext cx="1980000" cy="198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430FD41-8213-4CC6-851F-FD3FC258A1AE}"/>
              </a:ext>
            </a:extLst>
          </p:cNvPr>
          <p:cNvSpPr txBox="1"/>
          <p:nvPr/>
        </p:nvSpPr>
        <p:spPr>
          <a:xfrm>
            <a:off x="6470187" y="3894791"/>
            <a:ext cx="191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Andrew 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Fastow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CFO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6DDAB8-19EB-4414-B276-241578A98B2E}"/>
              </a:ext>
            </a:extLst>
          </p:cNvPr>
          <p:cNvSpPr txBox="1"/>
          <p:nvPr/>
        </p:nvSpPr>
        <p:spPr>
          <a:xfrm>
            <a:off x="6202130" y="4434416"/>
            <a:ext cx="2448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solidFill>
                  <a:sysClr val="windowText" lastClr="000000"/>
                </a:solidFill>
                <a:latin typeface="+mj-ea"/>
                <a:ea typeface="+mj-ea"/>
              </a:rPr>
              <a:t>콘티넬탈</a:t>
            </a:r>
            <a:r>
              <a:rPr lang="en-US" altLang="ko-KR" sz="13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은행 </a:t>
            </a:r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자산유동화 전문가</a:t>
            </a:r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+mj-ea"/>
                <a:ea typeface="+mj-ea"/>
              </a:rPr>
              <a:t>ABS</a:t>
            </a:r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를 통한 무리한 자금조달</a:t>
            </a:r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분식회계 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년형</a:t>
            </a: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선고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D231B51-571B-4B2C-A6CC-5ED039344602}"/>
              </a:ext>
            </a:extLst>
          </p:cNvPr>
          <p:cNvSpPr/>
          <p:nvPr/>
        </p:nvSpPr>
        <p:spPr>
          <a:xfrm>
            <a:off x="8862392" y="1676400"/>
            <a:ext cx="2448000" cy="4519612"/>
          </a:xfrm>
          <a:prstGeom prst="rect">
            <a:avLst/>
          </a:prstGeom>
          <a:solidFill>
            <a:schemeClr val="accent4">
              <a:lumMod val="90000"/>
              <a:alpha val="3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15572F0D-1C04-48C4-B03F-A43C23533976}"/>
              </a:ext>
            </a:extLst>
          </p:cNvPr>
          <p:cNvSpPr>
            <a:spLocks noChangeAspect="1"/>
          </p:cNvSpPr>
          <p:nvPr/>
        </p:nvSpPr>
        <p:spPr>
          <a:xfrm>
            <a:off x="9096392" y="1815580"/>
            <a:ext cx="1980000" cy="198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54F0F42-5524-43B6-A5E8-BB5EA8F2A321}"/>
              </a:ext>
            </a:extLst>
          </p:cNvPr>
          <p:cNvSpPr txBox="1"/>
          <p:nvPr/>
        </p:nvSpPr>
        <p:spPr>
          <a:xfrm>
            <a:off x="9130449" y="3894791"/>
            <a:ext cx="1911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</a:rPr>
              <a:t>Sherron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 Watkins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회사발전 부사장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6D61D19-6D93-40CE-BC2A-531B2BAE2B8E}"/>
              </a:ext>
            </a:extLst>
          </p:cNvPr>
          <p:cNvSpPr txBox="1"/>
          <p:nvPr/>
        </p:nvSpPr>
        <p:spPr>
          <a:xfrm>
            <a:off x="8862392" y="4434416"/>
            <a:ext cx="2448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+mj-ea"/>
                <a:ea typeface="+mj-ea"/>
              </a:rPr>
              <a:t>Arthur Andersen </a:t>
            </a:r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회계 감사</a:t>
            </a:r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300" dirty="0">
                <a:solidFill>
                  <a:sysClr val="windowText" lastClr="000000"/>
                </a:solidFill>
                <a:latin typeface="+mj-ea"/>
                <a:ea typeface="+mj-ea"/>
              </a:rPr>
              <a:t>Lay </a:t>
            </a:r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회장에게 회계부정 전달</a:t>
            </a:r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청문회 분식회계 증언</a:t>
            </a:r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300" dirty="0">
                <a:solidFill>
                  <a:sysClr val="windowText" lastClr="000000"/>
                </a:solidFill>
                <a:latin typeface="+mj-ea"/>
                <a:ea typeface="+mj-ea"/>
              </a:rPr>
              <a:t>대표적 내부고발 사례</a:t>
            </a:r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endParaRPr lang="en-US" altLang="ko-KR" sz="130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300" b="1" dirty="0">
                <a:solidFill>
                  <a:sysClr val="windowText" lastClr="000000"/>
                </a:solidFill>
                <a:latin typeface="+mj-ea"/>
                <a:ea typeface="+mj-ea"/>
              </a:rPr>
              <a:t>TIME </a:t>
            </a:r>
            <a:r>
              <a:rPr lang="ko-KR" altLang="en-US" sz="1300" b="1" dirty="0">
                <a:solidFill>
                  <a:sysClr val="windowText" lastClr="000000"/>
                </a:solidFill>
                <a:latin typeface="+mj-ea"/>
                <a:ea typeface="+mj-ea"/>
              </a:rPr>
              <a:t>올해의 인물</a:t>
            </a:r>
            <a:endParaRPr lang="en-US" altLang="ko-KR" sz="13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355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270237-7244-48CB-9093-3E5AE74CCBE7}"/>
              </a:ext>
            </a:extLst>
          </p:cNvPr>
          <p:cNvSpPr/>
          <p:nvPr/>
        </p:nvSpPr>
        <p:spPr>
          <a:xfrm>
            <a:off x="0" y="2717800"/>
            <a:ext cx="12192000" cy="2228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03289" y="2839442"/>
            <a:ext cx="43011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무리한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M&amp;A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및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신사업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진출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특수목적법인을 이용한 분식회계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ENRON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사건 내용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8326" y="2804533"/>
            <a:ext cx="52501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시가평가 회계 및 과도한 인센티브</a:t>
            </a:r>
            <a:endParaRPr lang="en-US" altLang="ko-KR" sz="2000" b="1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자산유동화를 통한 현금조달 및 분식회계</a:t>
            </a:r>
            <a:endParaRPr lang="en-US" altLang="ko-KR" sz="2000" b="1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사건의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파급력과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영향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72072" y="199241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13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66472" y="199241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12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18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AB0A7F1-A514-4601-904D-37BEEB787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44471" y="4684301"/>
            <a:ext cx="2697926" cy="646331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YOUR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TEXT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33D6E06-F480-4B78-A057-EDF5D7239C9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14950" y="3346874"/>
            <a:ext cx="1756407" cy="1446550"/>
          </a:xfrm>
        </p:spPr>
        <p:txBody>
          <a:bodyPr wrap="square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</a:rPr>
              <a:t>01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  <p:pic>
        <p:nvPicPr>
          <p:cNvPr id="7" name="그림 개체 틀 6" descr="도시, 실외, 건물, 하늘이(가) 표시된 사진&#10;&#10;자동 생성된 설명">
            <a:extLst>
              <a:ext uri="{FF2B5EF4-FFF2-40B4-BE49-F238E27FC236}">
                <a16:creationId xmlns:a16="http://schemas.microsoft.com/office/drawing/2014/main" id="{862F3EAC-8931-47F6-B77F-3C7E950D0B0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11359"/>
          <a:stretch/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C8664B1-4AAB-45C8-8749-F873D110D752}"/>
              </a:ext>
            </a:extLst>
          </p:cNvPr>
          <p:cNvGrpSpPr/>
          <p:nvPr/>
        </p:nvGrpSpPr>
        <p:grpSpPr>
          <a:xfrm>
            <a:off x="5918200" y="1781774"/>
            <a:ext cx="6127749" cy="1966689"/>
            <a:chOff x="6219394" y="1323618"/>
            <a:chExt cx="4616450" cy="1966689"/>
          </a:xfrm>
        </p:grpSpPr>
        <p:sp>
          <p:nvSpPr>
            <p:cNvPr id="9" name="텍스트 개체 틀 13">
              <a:extLst>
                <a:ext uri="{FF2B5EF4-FFF2-40B4-BE49-F238E27FC236}">
                  <a16:creationId xmlns:a16="http://schemas.microsoft.com/office/drawing/2014/main" id="{A77B9F2E-CAB1-4025-8407-9D548ECD7D1B}"/>
                </a:ext>
              </a:extLst>
            </p:cNvPr>
            <p:cNvSpPr txBox="1">
              <a:spLocks/>
            </p:cNvSpPr>
            <p:nvPr/>
          </p:nvSpPr>
          <p:spPr>
            <a:xfrm>
              <a:off x="6219394" y="2200778"/>
              <a:ext cx="4616450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무리한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M&amp;A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및 </a:t>
              </a:r>
              <a:r>
                <a:rPr lang="ko-KR" altLang="en-US" sz="3600" dirty="0" err="1">
                  <a:solidFill>
                    <a:schemeClr val="bg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신사업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진출</a:t>
              </a:r>
              <a:endParaRPr lang="en-US" altLang="ko-KR" sz="36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F51910-80DA-4CEE-A04E-7AE2633D54F8}"/>
                </a:ext>
              </a:extLst>
            </p:cNvPr>
            <p:cNvSpPr txBox="1"/>
            <p:nvPr/>
          </p:nvSpPr>
          <p:spPr>
            <a:xfrm>
              <a:off x="6219394" y="1323618"/>
              <a:ext cx="211600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>
                  <a:latin typeface="+mn-ea"/>
                </a:rPr>
                <a:t>PART1</a:t>
              </a:r>
            </a:p>
            <a:p>
              <a:endParaRPr lang="ko-KR" altLang="en-US" sz="4400" b="1" dirty="0">
                <a:latin typeface="+mn-ea"/>
              </a:endParaRPr>
            </a:p>
          </p:txBody>
        </p:sp>
      </p:grpSp>
      <p:sp>
        <p:nvSpPr>
          <p:cNvPr id="2" name="AutoShape 2" descr="엔론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Picture 2" descr="엔론 - 위키백과, 우리 모두의 백과사전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077" y="1061387"/>
            <a:ext cx="4394296" cy="433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18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DEBF00-0DC5-4FB0-AA2F-C20101CB46C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ENRON</a:t>
            </a:r>
            <a:r>
              <a:rPr lang="ko-KR" altLang="en-US" dirty="0"/>
              <a:t>의 무리한 확장과 운영방식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3A7A74-4227-4234-ABD7-6673A1408392}"/>
              </a:ext>
            </a:extLst>
          </p:cNvPr>
          <p:cNvSpPr/>
          <p:nvPr/>
        </p:nvSpPr>
        <p:spPr>
          <a:xfrm>
            <a:off x="-1" y="3877519"/>
            <a:ext cx="4132177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AFEF5F-A2C8-4533-8BA4-6CAB5B5BDA05}"/>
              </a:ext>
            </a:extLst>
          </p:cNvPr>
          <p:cNvSpPr/>
          <p:nvPr/>
        </p:nvSpPr>
        <p:spPr>
          <a:xfrm>
            <a:off x="4132175" y="3877552"/>
            <a:ext cx="399283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F92FEE-BF4D-4BCB-9E30-5F972F4D8CCC}"/>
              </a:ext>
            </a:extLst>
          </p:cNvPr>
          <p:cNvSpPr/>
          <p:nvPr/>
        </p:nvSpPr>
        <p:spPr>
          <a:xfrm>
            <a:off x="8123569" y="3877519"/>
            <a:ext cx="406843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AutoShape 16" descr="등온선 스톡 사진, 로열티-프리 등온선 이미지 | Depositphotos®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18" descr="등온선 스톡 사진, 로열티-프리 등온선 이미지 | Depositphotos®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20" descr="등온선 스톡 사진, 로열티-프리 등온선 이미지 | Depositphotos®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22" descr="등온선 스톡 사진, 로열티-프리 등온선 이미지 | Depositphotos®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43180" y="1655298"/>
            <a:ext cx="12235180" cy="2224371"/>
            <a:chOff x="-25400" y="1301727"/>
            <a:chExt cx="12147928" cy="2100786"/>
          </a:xfrm>
        </p:grpSpPr>
        <p:pic>
          <p:nvPicPr>
            <p:cNvPr id="1049" name="Picture 2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55" t="28906" r="24" b="17901"/>
            <a:stretch/>
          </p:blipFill>
          <p:spPr bwMode="auto">
            <a:xfrm>
              <a:off x="-25400" y="1301727"/>
              <a:ext cx="4146492" cy="210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2" descr="REIT M&amp;A Activity Has Kicked Back into High Gear | Wealth Managemen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76" r="2941" b="15702"/>
            <a:stretch/>
          </p:blipFill>
          <p:spPr bwMode="auto">
            <a:xfrm>
              <a:off x="8082869" y="1301727"/>
              <a:ext cx="4039659" cy="2100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세상을 움직이는 에너지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0" r="11760" b="33979"/>
            <a:stretch/>
          </p:blipFill>
          <p:spPr bwMode="auto">
            <a:xfrm>
              <a:off x="4116858" y="1301727"/>
              <a:ext cx="3964575" cy="2100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04DB710D-FE05-4940-BC5B-EE62A75845E1}"/>
              </a:ext>
            </a:extLst>
          </p:cNvPr>
          <p:cNvSpPr/>
          <p:nvPr/>
        </p:nvSpPr>
        <p:spPr>
          <a:xfrm>
            <a:off x="9913306" y="1347466"/>
            <a:ext cx="616028" cy="615664"/>
          </a:xfrm>
          <a:prstGeom prst="ellipse">
            <a:avLst/>
          </a:prstGeom>
          <a:solidFill>
            <a:srgbClr val="3F4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12BA57B-3A35-40C3-A161-52AAE46265B6}"/>
              </a:ext>
            </a:extLst>
          </p:cNvPr>
          <p:cNvSpPr/>
          <p:nvPr/>
        </p:nvSpPr>
        <p:spPr>
          <a:xfrm>
            <a:off x="1678019" y="1352614"/>
            <a:ext cx="616028" cy="6156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482B0B-58CD-4EB9-90D1-7B56EFF0CFA2}"/>
              </a:ext>
            </a:extLst>
          </p:cNvPr>
          <p:cNvSpPr txBox="1"/>
          <p:nvPr/>
        </p:nvSpPr>
        <p:spPr>
          <a:xfrm>
            <a:off x="1750109" y="1455243"/>
            <a:ext cx="543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024564-1014-4632-A6FA-0B4DB789F7F0}"/>
              </a:ext>
            </a:extLst>
          </p:cNvPr>
          <p:cNvSpPr/>
          <p:nvPr/>
        </p:nvSpPr>
        <p:spPr>
          <a:xfrm>
            <a:off x="5785386" y="1352614"/>
            <a:ext cx="616028" cy="6156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F373BB-D025-4B9E-808C-23959ED7B8BD}"/>
              </a:ext>
            </a:extLst>
          </p:cNvPr>
          <p:cNvSpPr txBox="1"/>
          <p:nvPr/>
        </p:nvSpPr>
        <p:spPr>
          <a:xfrm>
            <a:off x="5857476" y="1455243"/>
            <a:ext cx="543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F373BB-D025-4B9E-808C-23959ED7B8BD}"/>
              </a:ext>
            </a:extLst>
          </p:cNvPr>
          <p:cNvSpPr txBox="1"/>
          <p:nvPr/>
        </p:nvSpPr>
        <p:spPr>
          <a:xfrm>
            <a:off x="9985396" y="1465227"/>
            <a:ext cx="543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BD5CEDF0-0990-4588-8AB8-3967D0828AB0}"/>
              </a:ext>
            </a:extLst>
          </p:cNvPr>
          <p:cNvSpPr/>
          <p:nvPr/>
        </p:nvSpPr>
        <p:spPr>
          <a:xfrm>
            <a:off x="350732" y="4706335"/>
            <a:ext cx="3816129" cy="1359817"/>
          </a:xfrm>
          <a:prstGeom prst="roundRect">
            <a:avLst>
              <a:gd name="adj" fmla="val 54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시가평가보상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공급계약 시점에 미래 이익 예측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예측된 이익에 따른 보상금 지급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이익 과대 예측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막대한 보상 지급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AF9615-C1F7-4424-AF07-A4BB3B8F259E}"/>
              </a:ext>
            </a:extLst>
          </p:cNvPr>
          <p:cNvSpPr/>
          <p:nvPr/>
        </p:nvSpPr>
        <p:spPr>
          <a:xfrm>
            <a:off x="527036" y="3983708"/>
            <a:ext cx="34034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사업구조 변경</a:t>
            </a:r>
            <a:endParaRPr lang="en-US" altLang="ko-KR" sz="1600" b="1" dirty="0">
              <a:solidFill>
                <a:srgbClr val="127CE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운송업 → 에너지 </a:t>
            </a:r>
            <a:r>
              <a:rPr lang="ko-KR" altLang="en-US" sz="1400" b="1" dirty="0" err="1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거래업</a:t>
            </a:r>
            <a:endParaRPr lang="ko-KR" altLang="en-US" sz="1400" b="1" dirty="0">
              <a:solidFill>
                <a:srgbClr val="127CE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191C735-0C4B-481D-A55A-777AECDDFF85}"/>
              </a:ext>
            </a:extLst>
          </p:cNvPr>
          <p:cNvSpPr/>
          <p:nvPr/>
        </p:nvSpPr>
        <p:spPr>
          <a:xfrm>
            <a:off x="4620384" y="3983708"/>
            <a:ext cx="34034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사업영역 확대</a:t>
            </a:r>
            <a:endParaRPr lang="en-US" altLang="ko-KR" sz="1600" b="1" dirty="0">
              <a:solidFill>
                <a:srgbClr val="127CE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파생상품 거래로 영역 확장</a:t>
            </a:r>
            <a:endParaRPr lang="en-US" altLang="ko-KR" sz="1400" b="1" dirty="0">
              <a:solidFill>
                <a:srgbClr val="127CE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사각형: 둥근 모서리 241">
            <a:extLst>
              <a:ext uri="{FF2B5EF4-FFF2-40B4-BE49-F238E27FC236}">
                <a16:creationId xmlns:a16="http://schemas.microsoft.com/office/drawing/2014/main" id="{6E6D6B34-F954-47C9-9C3D-5A5187292064}"/>
              </a:ext>
            </a:extLst>
          </p:cNvPr>
          <p:cNvSpPr/>
          <p:nvPr/>
        </p:nvSpPr>
        <p:spPr>
          <a:xfrm>
            <a:off x="4284349" y="4706335"/>
            <a:ext cx="3954966" cy="1359817"/>
          </a:xfrm>
          <a:prstGeom prst="roundRect">
            <a:avLst>
              <a:gd name="adj" fmla="val 54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40000"/>
              </a:lnSpc>
            </a:pP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비금융부문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최대 트레이딩 회사로 성장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 규모 연계 보너스 지급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4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→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보상을 위한 무리한 사업 확장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사각형: 둥근 모서리 242">
            <a:extLst>
              <a:ext uri="{FF2B5EF4-FFF2-40B4-BE49-F238E27FC236}">
                <a16:creationId xmlns:a16="http://schemas.microsoft.com/office/drawing/2014/main" id="{15D7D336-DF06-4713-A970-E77FED04B0A4}"/>
              </a:ext>
            </a:extLst>
          </p:cNvPr>
          <p:cNvSpPr/>
          <p:nvPr/>
        </p:nvSpPr>
        <p:spPr>
          <a:xfrm>
            <a:off x="8239315" y="4706335"/>
            <a:ext cx="3952684" cy="1343301"/>
          </a:xfrm>
          <a:prstGeom prst="roundRect">
            <a:avLst>
              <a:gd name="adj" fmla="val 54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高위험 국가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인도 등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에도 적극 투자 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비에너지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수자원 등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분야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무리한 진출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→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M&amp;A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PMI(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 후 통합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 혼란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5884762-3615-4DA4-8F15-CF516EC72BE7}"/>
              </a:ext>
            </a:extLst>
          </p:cNvPr>
          <p:cNvSpPr/>
          <p:nvPr/>
        </p:nvSpPr>
        <p:spPr>
          <a:xfrm>
            <a:off x="8788400" y="3983708"/>
            <a:ext cx="309245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M&amp;A</a:t>
            </a:r>
            <a:r>
              <a:rPr lang="ko-KR" altLang="en-US" sz="16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6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통한 확장</a:t>
            </a:r>
            <a:endParaRPr lang="en-US" altLang="ko-KR" sz="1600" b="1" dirty="0">
              <a:solidFill>
                <a:srgbClr val="127CE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성과를 위한 무분별한 확장</a:t>
            </a:r>
            <a:endParaRPr lang="en-US" altLang="ko-KR" sz="1400" b="1" dirty="0">
              <a:solidFill>
                <a:srgbClr val="127CE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270237-7244-48CB-9093-3E5AE74CCBE7}"/>
              </a:ext>
            </a:extLst>
          </p:cNvPr>
          <p:cNvSpPr/>
          <p:nvPr/>
        </p:nvSpPr>
        <p:spPr>
          <a:xfrm>
            <a:off x="0" y="6118439"/>
            <a:ext cx="12192000" cy="544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53906" y="6145026"/>
            <a:ext cx="11526943" cy="46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    잘못된 보상 구조 → 무리한 확장→ 내부 혼란 및 비효율 따른 사업운용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내부통제 실패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327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D9F4D5-F50F-40FF-82D7-1DC65DA2CA2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ENRON</a:t>
            </a:r>
            <a:r>
              <a:rPr lang="ko-KR" altLang="en-US" dirty="0"/>
              <a:t>의 사업운영 실패 요인 및 시사점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70237-7244-48CB-9093-3E5AE74CCBE7}"/>
              </a:ext>
            </a:extLst>
          </p:cNvPr>
          <p:cNvSpPr/>
          <p:nvPr/>
        </p:nvSpPr>
        <p:spPr>
          <a:xfrm>
            <a:off x="0" y="4224148"/>
            <a:ext cx="12192000" cy="2633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0C4345-054A-4C01-8185-7DC2EB534AC9}"/>
              </a:ext>
            </a:extLst>
          </p:cNvPr>
          <p:cNvSpPr txBox="1"/>
          <p:nvPr/>
        </p:nvSpPr>
        <p:spPr>
          <a:xfrm>
            <a:off x="1661778" y="3762482"/>
            <a:ext cx="15194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+mn-ea"/>
              </a:rPr>
              <a:t>보상구조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0AD574-8292-40C7-B08D-E3588F5B69B7}"/>
              </a:ext>
            </a:extLst>
          </p:cNvPr>
          <p:cNvSpPr txBox="1"/>
          <p:nvPr/>
        </p:nvSpPr>
        <p:spPr>
          <a:xfrm>
            <a:off x="5195044" y="3762482"/>
            <a:ext cx="15194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비효율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995530-FDD0-4030-831C-8DB845BBF898}"/>
              </a:ext>
            </a:extLst>
          </p:cNvPr>
          <p:cNvSpPr txBox="1"/>
          <p:nvPr/>
        </p:nvSpPr>
        <p:spPr>
          <a:xfrm>
            <a:off x="8295939" y="3762481"/>
            <a:ext cx="24508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3"/>
                </a:solidFill>
                <a:latin typeface="+mn-ea"/>
              </a:rPr>
              <a:t>프로젝트 운영</a:t>
            </a:r>
          </a:p>
        </p:txBody>
      </p:sp>
      <p:sp>
        <p:nvSpPr>
          <p:cNvPr id="2" name="AutoShape 2" descr="기고 | 정부 IT프로젝트가 실패하는 3가지 이유 - CIO Kore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438859" y="1331908"/>
            <a:ext cx="2226921" cy="2303361"/>
            <a:chOff x="1134047" y="1416578"/>
            <a:chExt cx="2226921" cy="230336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2F95D45-01A8-4FE4-AC90-9C6ADC16A014}"/>
                </a:ext>
              </a:extLst>
            </p:cNvPr>
            <p:cNvGrpSpPr/>
            <p:nvPr/>
          </p:nvGrpSpPr>
          <p:grpSpPr>
            <a:xfrm rot="16200000">
              <a:off x="1095827" y="1454798"/>
              <a:ext cx="2303361" cy="2226921"/>
              <a:chOff x="5117466" y="-264631"/>
              <a:chExt cx="1727426" cy="1615040"/>
            </a:xfrm>
          </p:grpSpPr>
          <p:sp>
            <p:nvSpPr>
              <p:cNvPr id="51" name="막힌 원호 50">
                <a:extLst>
                  <a:ext uri="{FF2B5EF4-FFF2-40B4-BE49-F238E27FC236}">
                    <a16:creationId xmlns:a16="http://schemas.microsoft.com/office/drawing/2014/main" id="{485162AA-94D3-4BF7-92DB-608BDAE6D736}"/>
                  </a:ext>
                </a:extLst>
              </p:cNvPr>
              <p:cNvSpPr/>
              <p:nvPr/>
            </p:nvSpPr>
            <p:spPr>
              <a:xfrm rot="5400000">
                <a:off x="5229852" y="-264631"/>
                <a:ext cx="1615040" cy="1615040"/>
              </a:xfrm>
              <a:prstGeom prst="blockArc">
                <a:avLst>
                  <a:gd name="adj1" fmla="val 8530274"/>
                  <a:gd name="adj2" fmla="val 2243241"/>
                  <a:gd name="adj3" fmla="val 892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갈매기형 수장 51">
                <a:extLst>
                  <a:ext uri="{FF2B5EF4-FFF2-40B4-BE49-F238E27FC236}">
                    <a16:creationId xmlns:a16="http://schemas.microsoft.com/office/drawing/2014/main" id="{B165B976-C1C7-4D9E-8501-3A903F3594A9}"/>
                  </a:ext>
                </a:extLst>
              </p:cNvPr>
              <p:cNvSpPr/>
              <p:nvPr/>
            </p:nvSpPr>
            <p:spPr>
              <a:xfrm rot="10800000">
                <a:off x="5117466" y="365810"/>
                <a:ext cx="224771" cy="316313"/>
              </a:xfrm>
              <a:prstGeom prst="chevron">
                <a:avLst>
                  <a:gd name="adj" fmla="val 3855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B93A983-3174-4571-9C93-87F37683B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6966" y="1632150"/>
              <a:ext cx="1781082" cy="172236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67400" y="1331910"/>
            <a:ext cx="2226920" cy="2303359"/>
            <a:chOff x="4467846" y="1416580"/>
            <a:chExt cx="2226920" cy="230335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1A7825E-A6D0-4744-8F62-9FA136D2451D}"/>
                </a:ext>
              </a:extLst>
            </p:cNvPr>
            <p:cNvGrpSpPr/>
            <p:nvPr/>
          </p:nvGrpSpPr>
          <p:grpSpPr>
            <a:xfrm rot="16200000">
              <a:off x="4429626" y="1454800"/>
              <a:ext cx="2303359" cy="2226920"/>
              <a:chOff x="5117466" y="-264631"/>
              <a:chExt cx="1727426" cy="1615040"/>
            </a:xfrm>
            <a:solidFill>
              <a:srgbClr val="FFC6CD"/>
            </a:solidFill>
          </p:grpSpPr>
          <p:sp>
            <p:nvSpPr>
              <p:cNvPr id="57" name="막힌 원호 56">
                <a:extLst>
                  <a:ext uri="{FF2B5EF4-FFF2-40B4-BE49-F238E27FC236}">
                    <a16:creationId xmlns:a16="http://schemas.microsoft.com/office/drawing/2014/main" id="{08C37E60-C717-4D61-8D05-DEC2BE9B27BD}"/>
                  </a:ext>
                </a:extLst>
              </p:cNvPr>
              <p:cNvSpPr/>
              <p:nvPr/>
            </p:nvSpPr>
            <p:spPr>
              <a:xfrm rot="5400000">
                <a:off x="5229852" y="-264631"/>
                <a:ext cx="1615040" cy="1615040"/>
              </a:xfrm>
              <a:prstGeom prst="blockArc">
                <a:avLst>
                  <a:gd name="adj1" fmla="val 8530274"/>
                  <a:gd name="adj2" fmla="val 2243241"/>
                  <a:gd name="adj3" fmla="val 892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화살표: 갈매기형 수장 57">
                <a:extLst>
                  <a:ext uri="{FF2B5EF4-FFF2-40B4-BE49-F238E27FC236}">
                    <a16:creationId xmlns:a16="http://schemas.microsoft.com/office/drawing/2014/main" id="{00894278-FA2E-422C-9628-1962701F6E92}"/>
                  </a:ext>
                </a:extLst>
              </p:cNvPr>
              <p:cNvSpPr/>
              <p:nvPr/>
            </p:nvSpPr>
            <p:spPr>
              <a:xfrm rot="10800000">
                <a:off x="5117466" y="365810"/>
                <a:ext cx="224771" cy="316313"/>
              </a:xfrm>
              <a:prstGeom prst="chevron">
                <a:avLst>
                  <a:gd name="adj" fmla="val 385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B93A983-3174-4571-9C93-87F37683B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0764" y="1632150"/>
              <a:ext cx="1781082" cy="1722364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295939" y="1331909"/>
            <a:ext cx="2226920" cy="2303359"/>
            <a:chOff x="7991127" y="1416579"/>
            <a:chExt cx="2226920" cy="230335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C1A4569-E6D8-4B50-818F-BCD9F204CD64}"/>
                </a:ext>
              </a:extLst>
            </p:cNvPr>
            <p:cNvGrpSpPr/>
            <p:nvPr/>
          </p:nvGrpSpPr>
          <p:grpSpPr>
            <a:xfrm rot="16200000">
              <a:off x="7952907" y="1454799"/>
              <a:ext cx="2303359" cy="2226920"/>
              <a:chOff x="5117466" y="-264631"/>
              <a:chExt cx="1727426" cy="1615040"/>
            </a:xfrm>
            <a:solidFill>
              <a:srgbClr val="3F4071"/>
            </a:solidFill>
          </p:grpSpPr>
          <p:sp>
            <p:nvSpPr>
              <p:cNvPr id="62" name="막힌 원호 61">
                <a:extLst>
                  <a:ext uri="{FF2B5EF4-FFF2-40B4-BE49-F238E27FC236}">
                    <a16:creationId xmlns:a16="http://schemas.microsoft.com/office/drawing/2014/main" id="{075582A4-B538-4BEB-A283-55F2C8B3664B}"/>
                  </a:ext>
                </a:extLst>
              </p:cNvPr>
              <p:cNvSpPr/>
              <p:nvPr/>
            </p:nvSpPr>
            <p:spPr>
              <a:xfrm rot="5400000">
                <a:off x="5229852" y="-264631"/>
                <a:ext cx="1615040" cy="1615040"/>
              </a:xfrm>
              <a:prstGeom prst="blockArc">
                <a:avLst>
                  <a:gd name="adj1" fmla="val 8530274"/>
                  <a:gd name="adj2" fmla="val 2243241"/>
                  <a:gd name="adj3" fmla="val 892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화살표: 갈매기형 수장 62">
                <a:extLst>
                  <a:ext uri="{FF2B5EF4-FFF2-40B4-BE49-F238E27FC236}">
                    <a16:creationId xmlns:a16="http://schemas.microsoft.com/office/drawing/2014/main" id="{42AF6B81-9A1F-4D6E-8B54-071D13151F0A}"/>
                  </a:ext>
                </a:extLst>
              </p:cNvPr>
              <p:cNvSpPr/>
              <p:nvPr/>
            </p:nvSpPr>
            <p:spPr>
              <a:xfrm rot="10800000">
                <a:off x="5117466" y="365810"/>
                <a:ext cx="224771" cy="316313"/>
              </a:xfrm>
              <a:prstGeom prst="chevron">
                <a:avLst>
                  <a:gd name="adj" fmla="val 385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B93A983-3174-4571-9C93-87F37683B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4046" y="1632149"/>
              <a:ext cx="1781082" cy="172236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사각형: 둥근 모서리 107">
            <a:extLst>
              <a:ext uri="{FF2B5EF4-FFF2-40B4-BE49-F238E27FC236}">
                <a16:creationId xmlns:a16="http://schemas.microsoft.com/office/drawing/2014/main" id="{23DFB8BE-1872-444B-955E-9055F81BE8AB}"/>
              </a:ext>
            </a:extLst>
          </p:cNvPr>
          <p:cNvSpPr/>
          <p:nvPr/>
        </p:nvSpPr>
        <p:spPr>
          <a:xfrm>
            <a:off x="312202" y="4264129"/>
            <a:ext cx="4268257" cy="2220489"/>
          </a:xfrm>
          <a:prstGeom prst="roundRect">
            <a:avLst>
              <a:gd name="adj" fmla="val 546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비합리적 성과평가 및 보상체계 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시가평가 보상은 장기계약 비중 높고 가격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변동성 높아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예측이 어려운 에너지 업종 특성을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반영하지 못함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과대한 보상 구조 수립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이익 규모의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9%)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＊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최고 경영진 인건비만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 달러에 달했음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업종 특성을 반영한 평가</a:t>
            </a:r>
            <a:r>
              <a:rPr lang="en-US" altLang="ko-KR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 구조 설계 필요</a:t>
            </a:r>
            <a:endParaRPr lang="en-US" altLang="ko-KR" sz="1400" b="1" dirty="0">
              <a:solidFill>
                <a:srgbClr val="127CE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108">
            <a:extLst>
              <a:ext uri="{FF2B5EF4-FFF2-40B4-BE49-F238E27FC236}">
                <a16:creationId xmlns:a16="http://schemas.microsoft.com/office/drawing/2014/main" id="{D1974F93-A1EE-4EE3-9E83-170A6F59ED95}"/>
              </a:ext>
            </a:extLst>
          </p:cNvPr>
          <p:cNvSpPr/>
          <p:nvPr/>
        </p:nvSpPr>
        <p:spPr>
          <a:xfrm>
            <a:off x="4640433" y="4264129"/>
            <a:ext cx="4147967" cy="2220489"/>
          </a:xfrm>
          <a:prstGeom prst="roundRect">
            <a:avLst>
              <a:gd name="adj" fmla="val 546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외형 확장 집중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내실 강화 소홀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M&amp;A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회사간 시스템 통합 미진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중복 및 누락 발생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부서간 업무 교류 및 협력 미흡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＊ 대금의 중복지급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미지급 사례 빈번하게 발생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5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신속하고 충실한 </a:t>
            </a:r>
            <a:r>
              <a:rPr lang="en-US" altLang="ko-KR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PMI </a:t>
            </a: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br>
              <a:rPr lang="en-US" altLang="ko-KR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50" name="사각형: 둥근 모서리 109">
            <a:extLst>
              <a:ext uri="{FF2B5EF4-FFF2-40B4-BE49-F238E27FC236}">
                <a16:creationId xmlns:a16="http://schemas.microsoft.com/office/drawing/2014/main" id="{6A0B09F7-7CA4-43D4-A636-1AA48D880BA7}"/>
              </a:ext>
            </a:extLst>
          </p:cNvPr>
          <p:cNvSpPr/>
          <p:nvPr/>
        </p:nvSpPr>
        <p:spPr>
          <a:xfrm>
            <a:off x="8315857" y="4264129"/>
            <a:ext cx="3706810" cy="2220489"/>
          </a:xfrm>
          <a:prstGeom prst="roundRect">
            <a:avLst>
              <a:gd name="adj" fmla="val 546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신사업 추진 매진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 소홀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전략적 목표 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 고려한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사업 수주에 집중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 역량 저하 따른 사업실패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＊ 핵심 인력을 신규 사업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수주에만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투입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 역량 하락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전략적 목표 및 사업성 검토</a:t>
            </a:r>
            <a:r>
              <a:rPr lang="en-US" altLang="ko-KR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127CE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endParaRPr lang="en-US" altLang="ko-KR" sz="1400" b="1" dirty="0">
              <a:solidFill>
                <a:srgbClr val="127CE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52200" y="431800"/>
            <a:ext cx="915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DFMBA</a:t>
            </a:r>
          </a:p>
          <a:p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GROUP13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722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2082</TotalTime>
  <Words>1419</Words>
  <Application>Microsoft Office PowerPoint</Application>
  <PresentationFormat>와이드스크린</PresentationFormat>
  <Paragraphs>265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HY견고딕</vt:lpstr>
      <vt:lpstr>굴림</vt:lpstr>
      <vt:lpstr>맑은 고딕</vt:lpstr>
      <vt:lpstr>Arial</vt:lpstr>
      <vt:lpstr>Bahnschrift SemiLight Condensed</vt:lpstr>
      <vt:lpstr>Calibri</vt:lpstr>
      <vt:lpstr>Calibri Light</vt:lpstr>
      <vt:lpstr>Segoe UI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[비즈폼] 올해의컬러</dc:title>
  <dc:creator>㈜비즈폼</dc:creator>
  <dc:description>무단 복제 배포시 법적 불이익을 받을 수 있습니다.</dc:description>
  <cp:lastModifiedBy>곽병진</cp:lastModifiedBy>
  <cp:revision>184</cp:revision>
  <dcterms:created xsi:type="dcterms:W3CDTF">2021-02-05T08:47:09Z</dcterms:created>
  <dcterms:modified xsi:type="dcterms:W3CDTF">2022-03-21T01:41:52Z</dcterms:modified>
  <cp:category>본 문서의 저작권은 비즈폼에 있습니다.</cp:category>
</cp:coreProperties>
</file>